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36"/>
  </p:notesMasterIdLst>
  <p:sldIdLst>
    <p:sldId id="259" r:id="rId2"/>
    <p:sldId id="256" r:id="rId3"/>
    <p:sldId id="258" r:id="rId4"/>
    <p:sldId id="298" r:id="rId5"/>
    <p:sldId id="293" r:id="rId6"/>
    <p:sldId id="299" r:id="rId7"/>
    <p:sldId id="294" r:id="rId8"/>
    <p:sldId id="295" r:id="rId9"/>
    <p:sldId id="296" r:id="rId10"/>
    <p:sldId id="297" r:id="rId11"/>
    <p:sldId id="264" r:id="rId12"/>
    <p:sldId id="283" r:id="rId13"/>
    <p:sldId id="282" r:id="rId14"/>
    <p:sldId id="267" r:id="rId15"/>
    <p:sldId id="278" r:id="rId16"/>
    <p:sldId id="287" r:id="rId17"/>
    <p:sldId id="289" r:id="rId18"/>
    <p:sldId id="288" r:id="rId19"/>
    <p:sldId id="269" r:id="rId20"/>
    <p:sldId id="284" r:id="rId21"/>
    <p:sldId id="273" r:id="rId22"/>
    <p:sldId id="275" r:id="rId23"/>
    <p:sldId id="270" r:id="rId24"/>
    <p:sldId id="277" r:id="rId25"/>
    <p:sldId id="279" r:id="rId26"/>
    <p:sldId id="280" r:id="rId27"/>
    <p:sldId id="281" r:id="rId28"/>
    <p:sldId id="285" r:id="rId29"/>
    <p:sldId id="286" r:id="rId30"/>
    <p:sldId id="290" r:id="rId31"/>
    <p:sldId id="291" r:id="rId32"/>
    <p:sldId id="276" r:id="rId33"/>
    <p:sldId id="292" r:id="rId34"/>
    <p:sldId id="26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664" autoAdjust="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6B4E8-2202-44C7-9B08-370C159F67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11CCA1-F54B-4324-8430-CA1FDB8FEB3B}">
      <dgm:prSet/>
      <dgm:spPr/>
      <dgm:t>
        <a:bodyPr/>
        <a:lstStyle/>
        <a:p>
          <a:pPr>
            <a:lnSpc>
              <a:spcPct val="100000"/>
            </a:lnSpc>
          </a:pPr>
          <a:r>
            <a:rPr lang="en-US" dirty="0"/>
            <a:t>The Why?</a:t>
          </a:r>
        </a:p>
      </dgm:t>
    </dgm:pt>
    <dgm:pt modelId="{CAD5D38B-D089-4509-8553-6F3A4AB090E3}" type="parTrans" cxnId="{CF3DABE0-43F6-4ABC-9492-552DC310E9B7}">
      <dgm:prSet/>
      <dgm:spPr/>
      <dgm:t>
        <a:bodyPr/>
        <a:lstStyle/>
        <a:p>
          <a:endParaRPr lang="en-US"/>
        </a:p>
      </dgm:t>
    </dgm:pt>
    <dgm:pt modelId="{A6426D4E-26B8-4528-886F-ACC9450642FE}" type="sibTrans" cxnId="{CF3DABE0-43F6-4ABC-9492-552DC310E9B7}">
      <dgm:prSet/>
      <dgm:spPr/>
      <dgm:t>
        <a:bodyPr/>
        <a:lstStyle/>
        <a:p>
          <a:endParaRPr lang="en-US"/>
        </a:p>
      </dgm:t>
    </dgm:pt>
    <dgm:pt modelId="{F85DF7B8-34EE-4CC1-9B41-0874BD9104D7}">
      <dgm:prSet/>
      <dgm:spPr/>
      <dgm:t>
        <a:bodyPr/>
        <a:lstStyle/>
        <a:p>
          <a:pPr>
            <a:lnSpc>
              <a:spcPct val="100000"/>
            </a:lnSpc>
          </a:pPr>
          <a:r>
            <a:rPr lang="en-US" dirty="0"/>
            <a:t>Popular destinations by Houstonians?</a:t>
          </a:r>
        </a:p>
      </dgm:t>
    </dgm:pt>
    <dgm:pt modelId="{4B930EBB-5D3C-4753-8307-E75AF0019743}" type="parTrans" cxnId="{91D61568-D0B2-40E3-B273-92BCFC63C19E}">
      <dgm:prSet/>
      <dgm:spPr/>
      <dgm:t>
        <a:bodyPr/>
        <a:lstStyle/>
        <a:p>
          <a:endParaRPr lang="en-US"/>
        </a:p>
      </dgm:t>
    </dgm:pt>
    <dgm:pt modelId="{3D173BFB-2BF8-41FA-98D6-5D672B53F1D8}" type="sibTrans" cxnId="{91D61568-D0B2-40E3-B273-92BCFC63C19E}">
      <dgm:prSet/>
      <dgm:spPr/>
      <dgm:t>
        <a:bodyPr/>
        <a:lstStyle/>
        <a:p>
          <a:endParaRPr lang="en-US"/>
        </a:p>
      </dgm:t>
    </dgm:pt>
    <dgm:pt modelId="{EA10D1AF-881A-44AD-A5D0-85963AD5DA3F}">
      <dgm:prSet/>
      <dgm:spPr/>
      <dgm:t>
        <a:bodyPr/>
        <a:lstStyle/>
        <a:p>
          <a:pPr>
            <a:lnSpc>
              <a:spcPct val="100000"/>
            </a:lnSpc>
          </a:pPr>
          <a:r>
            <a:rPr lang="en-US" dirty="0"/>
            <a:t>The How?</a:t>
          </a:r>
        </a:p>
      </dgm:t>
    </dgm:pt>
    <dgm:pt modelId="{1DF9C78A-4B01-4207-9457-9798B47FD70D}" type="parTrans" cxnId="{AFFCE24A-36DA-4CE3-BF88-98D719AABF54}">
      <dgm:prSet/>
      <dgm:spPr/>
      <dgm:t>
        <a:bodyPr/>
        <a:lstStyle/>
        <a:p>
          <a:endParaRPr lang="en-US"/>
        </a:p>
      </dgm:t>
    </dgm:pt>
    <dgm:pt modelId="{5956925C-C722-483C-B1F6-1EFA106F1052}" type="sibTrans" cxnId="{AFFCE24A-36DA-4CE3-BF88-98D719AABF54}">
      <dgm:prSet/>
      <dgm:spPr/>
      <dgm:t>
        <a:bodyPr/>
        <a:lstStyle/>
        <a:p>
          <a:endParaRPr lang="en-US"/>
        </a:p>
      </dgm:t>
    </dgm:pt>
    <dgm:pt modelId="{F362C36D-CD66-43FE-A394-47811F63EBCE}">
      <dgm:prSet/>
      <dgm:spPr/>
      <dgm:t>
        <a:bodyPr/>
        <a:lstStyle/>
        <a:p>
          <a:pPr>
            <a:lnSpc>
              <a:spcPct val="100000"/>
            </a:lnSpc>
          </a:pPr>
          <a:r>
            <a:rPr lang="en-US" dirty="0"/>
            <a:t>Deep Dive - Data Analysis Visualization</a:t>
          </a:r>
        </a:p>
      </dgm:t>
    </dgm:pt>
    <dgm:pt modelId="{DD766C3D-D262-436C-A0EA-17A685889294}" type="parTrans" cxnId="{C87FAF46-E85E-469E-8CD2-4F22DF91AA57}">
      <dgm:prSet/>
      <dgm:spPr/>
      <dgm:t>
        <a:bodyPr/>
        <a:lstStyle/>
        <a:p>
          <a:endParaRPr lang="en-US"/>
        </a:p>
      </dgm:t>
    </dgm:pt>
    <dgm:pt modelId="{8DAA9DB3-DD25-4BE3-876A-589688870EE2}" type="sibTrans" cxnId="{C87FAF46-E85E-469E-8CD2-4F22DF91AA57}">
      <dgm:prSet/>
      <dgm:spPr/>
      <dgm:t>
        <a:bodyPr/>
        <a:lstStyle/>
        <a:p>
          <a:endParaRPr lang="en-US"/>
        </a:p>
      </dgm:t>
    </dgm:pt>
    <dgm:pt modelId="{75CD3DB8-46E3-49DB-A0F6-0F52AB4FEAB5}">
      <dgm:prSet/>
      <dgm:spPr/>
      <dgm:t>
        <a:bodyPr/>
        <a:lstStyle/>
        <a:p>
          <a:pPr>
            <a:lnSpc>
              <a:spcPct val="100000"/>
            </a:lnSpc>
          </a:pPr>
          <a:r>
            <a:rPr lang="en-US" dirty="0">
              <a:solidFill>
                <a:schemeClr val="tx1"/>
              </a:solidFill>
            </a:rPr>
            <a:t>Price Variance of Direct vs. Indirect Flights</a:t>
          </a:r>
          <a:endParaRPr lang="en-US" dirty="0"/>
        </a:p>
      </dgm:t>
    </dgm:pt>
    <dgm:pt modelId="{A5DFC8A5-FAB6-422F-885E-39DF99DB9083}" type="parTrans" cxnId="{2CF99EF5-36A1-467B-9926-2D160CF24378}">
      <dgm:prSet/>
      <dgm:spPr/>
      <dgm:t>
        <a:bodyPr/>
        <a:lstStyle/>
        <a:p>
          <a:endParaRPr lang="en-US"/>
        </a:p>
      </dgm:t>
    </dgm:pt>
    <dgm:pt modelId="{03987267-1CCD-4E8B-A735-E54C55021F3D}" type="sibTrans" cxnId="{2CF99EF5-36A1-467B-9926-2D160CF24378}">
      <dgm:prSet/>
      <dgm:spPr/>
      <dgm:t>
        <a:bodyPr/>
        <a:lstStyle/>
        <a:p>
          <a:endParaRPr lang="en-US"/>
        </a:p>
      </dgm:t>
    </dgm:pt>
    <dgm:pt modelId="{E2C15062-F158-485B-9AF1-322D16FF30F3}">
      <dgm:prSet/>
      <dgm:spPr/>
      <dgm:t>
        <a:bodyPr/>
        <a:lstStyle/>
        <a:p>
          <a:pPr>
            <a:lnSpc>
              <a:spcPct val="100000"/>
            </a:lnSpc>
          </a:pPr>
          <a:r>
            <a:rPr lang="en-US" dirty="0">
              <a:solidFill>
                <a:schemeClr val="tx1"/>
              </a:solidFill>
            </a:rPr>
            <a:t>Want to take a vacation this December? </a:t>
          </a:r>
          <a:endParaRPr lang="en-US" dirty="0"/>
        </a:p>
      </dgm:t>
    </dgm:pt>
    <dgm:pt modelId="{E5978104-E3F6-4297-8966-6E2E406069A0}" type="parTrans" cxnId="{99D1DCD5-A3F8-46A5-8B2D-F8798125BD35}">
      <dgm:prSet/>
      <dgm:spPr/>
      <dgm:t>
        <a:bodyPr/>
        <a:lstStyle/>
        <a:p>
          <a:endParaRPr lang="en-US"/>
        </a:p>
      </dgm:t>
    </dgm:pt>
    <dgm:pt modelId="{444FB161-F0D2-41FE-9007-7F25B9F8561C}" type="sibTrans" cxnId="{99D1DCD5-A3F8-46A5-8B2D-F8798125BD35}">
      <dgm:prSet/>
      <dgm:spPr/>
      <dgm:t>
        <a:bodyPr/>
        <a:lstStyle/>
        <a:p>
          <a:endParaRPr lang="en-US"/>
        </a:p>
      </dgm:t>
    </dgm:pt>
    <dgm:pt modelId="{98956B3A-7908-41E1-9850-72E24C92D6BA}">
      <dgm:prSet/>
      <dgm:spPr/>
      <dgm:t>
        <a:bodyPr/>
        <a:lstStyle/>
        <a:p>
          <a:pPr>
            <a:lnSpc>
              <a:spcPct val="100000"/>
            </a:lnSpc>
          </a:pPr>
          <a:r>
            <a:rPr lang="en-US" dirty="0"/>
            <a:t>Kick off questions</a:t>
          </a:r>
        </a:p>
        <a:p>
          <a:pPr>
            <a:lnSpc>
              <a:spcPct val="100000"/>
            </a:lnSpc>
          </a:pPr>
          <a:r>
            <a:rPr lang="en-US" dirty="0"/>
            <a:t>Data Acquisition</a:t>
          </a:r>
        </a:p>
      </dgm:t>
    </dgm:pt>
    <dgm:pt modelId="{0D7908EB-28A0-420F-98DB-DC2BC5E9853D}" type="parTrans" cxnId="{F012D9FA-31EC-4973-984C-BA136611F24E}">
      <dgm:prSet/>
      <dgm:spPr/>
      <dgm:t>
        <a:bodyPr/>
        <a:lstStyle/>
        <a:p>
          <a:endParaRPr lang="en-US"/>
        </a:p>
      </dgm:t>
    </dgm:pt>
    <dgm:pt modelId="{CF42D010-B47A-4E17-90D1-63C822812338}" type="sibTrans" cxnId="{F012D9FA-31EC-4973-984C-BA136611F24E}">
      <dgm:prSet/>
      <dgm:spPr/>
      <dgm:t>
        <a:bodyPr/>
        <a:lstStyle/>
        <a:p>
          <a:endParaRPr lang="en-US"/>
        </a:p>
      </dgm:t>
    </dgm:pt>
    <dgm:pt modelId="{9C17AAD7-3B91-4264-9105-748D98CFB38C}">
      <dgm:prSet/>
      <dgm:spPr/>
      <dgm:t>
        <a:bodyPr/>
        <a:lstStyle/>
        <a:p>
          <a:pPr>
            <a:lnSpc>
              <a:spcPct val="100000"/>
            </a:lnSpc>
          </a:pPr>
          <a:r>
            <a:rPr lang="en-US" dirty="0"/>
            <a:t>Data cleaning and exploration</a:t>
          </a:r>
        </a:p>
        <a:p>
          <a:pPr>
            <a:lnSpc>
              <a:spcPct val="100000"/>
            </a:lnSpc>
          </a:pPr>
          <a:r>
            <a:rPr lang="en-US" dirty="0"/>
            <a:t>Initial Analysis </a:t>
          </a:r>
        </a:p>
      </dgm:t>
    </dgm:pt>
    <dgm:pt modelId="{01997645-5EF5-4E4D-9AED-C17A84DFCB85}" type="parTrans" cxnId="{638C39F4-4A84-4663-9257-39A1FE63A326}">
      <dgm:prSet/>
      <dgm:spPr/>
      <dgm:t>
        <a:bodyPr/>
        <a:lstStyle/>
        <a:p>
          <a:endParaRPr lang="en-US"/>
        </a:p>
      </dgm:t>
    </dgm:pt>
    <dgm:pt modelId="{6C0AB27A-CFB2-410C-BF3A-94DAB104DC42}" type="sibTrans" cxnId="{638C39F4-4A84-4663-9257-39A1FE63A326}">
      <dgm:prSet/>
      <dgm:spPr/>
      <dgm:t>
        <a:bodyPr/>
        <a:lstStyle/>
        <a:p>
          <a:endParaRPr lang="en-US"/>
        </a:p>
      </dgm:t>
    </dgm:pt>
    <dgm:pt modelId="{10EC28EC-44EC-4288-A15E-D46E5B3EB5A7}">
      <dgm:prSet/>
      <dgm:spPr/>
      <dgm:t>
        <a:bodyPr/>
        <a:lstStyle/>
        <a:p>
          <a:pPr>
            <a:lnSpc>
              <a:spcPct val="100000"/>
            </a:lnSpc>
          </a:pPr>
          <a:r>
            <a:rPr lang="en-US" dirty="0">
              <a:solidFill>
                <a:schemeClr val="tx1"/>
              </a:solidFill>
            </a:rPr>
            <a:t>Post Mortem</a:t>
          </a:r>
        </a:p>
      </dgm:t>
    </dgm:pt>
    <dgm:pt modelId="{21AA8DA9-758F-4A89-B6E8-33DBAD4EE418}" type="parTrans" cxnId="{8451B1B5-F538-4096-B7A6-90D46D6106C6}">
      <dgm:prSet/>
      <dgm:spPr/>
      <dgm:t>
        <a:bodyPr/>
        <a:lstStyle/>
        <a:p>
          <a:endParaRPr lang="en-US"/>
        </a:p>
      </dgm:t>
    </dgm:pt>
    <dgm:pt modelId="{7AC47391-503D-413B-B976-0C6A894386F4}" type="sibTrans" cxnId="{8451B1B5-F538-4096-B7A6-90D46D6106C6}">
      <dgm:prSet/>
      <dgm:spPr/>
      <dgm:t>
        <a:bodyPr/>
        <a:lstStyle/>
        <a:p>
          <a:endParaRPr lang="en-US"/>
        </a:p>
      </dgm:t>
    </dgm:pt>
    <dgm:pt modelId="{5F6BFB37-53E7-45A0-A523-A0010C9CBB97}">
      <dgm:prSet/>
      <dgm:spPr/>
      <dgm:t>
        <a:bodyPr/>
        <a:lstStyle/>
        <a:p>
          <a:pPr>
            <a:lnSpc>
              <a:spcPct val="100000"/>
            </a:lnSpc>
          </a:pPr>
          <a:r>
            <a:rPr lang="en-US" dirty="0">
              <a:solidFill>
                <a:schemeClr val="tx1"/>
              </a:solidFill>
            </a:rPr>
            <a:t>Q &amp; A</a:t>
          </a:r>
        </a:p>
      </dgm:t>
    </dgm:pt>
    <dgm:pt modelId="{D612C89E-4C8B-4A3F-A0C7-8AFA00AED67D}" type="parTrans" cxnId="{14517FB1-EB7E-4C01-B860-57D39CCD1443}">
      <dgm:prSet/>
      <dgm:spPr/>
      <dgm:t>
        <a:bodyPr/>
        <a:lstStyle/>
        <a:p>
          <a:endParaRPr lang="en-US"/>
        </a:p>
      </dgm:t>
    </dgm:pt>
    <dgm:pt modelId="{9F6AAC61-A192-4AE2-B08F-4A06743DDB7B}" type="sibTrans" cxnId="{14517FB1-EB7E-4C01-B860-57D39CCD1443}">
      <dgm:prSet/>
      <dgm:spPr/>
      <dgm:t>
        <a:bodyPr/>
        <a:lstStyle/>
        <a:p>
          <a:endParaRPr lang="en-US"/>
        </a:p>
      </dgm:t>
    </dgm:pt>
    <dgm:pt modelId="{421E6A29-5140-409F-B3E8-155218CFD2BE}" type="pres">
      <dgm:prSet presAssocID="{AED6B4E8-2202-44C7-9B08-370C159F676F}" presName="root" presStyleCnt="0">
        <dgm:presLayoutVars>
          <dgm:dir/>
          <dgm:resizeHandles val="exact"/>
        </dgm:presLayoutVars>
      </dgm:prSet>
      <dgm:spPr/>
    </dgm:pt>
    <dgm:pt modelId="{FE3C6E8E-859F-4138-849B-A1120BAE237D}" type="pres">
      <dgm:prSet presAssocID="{5911CCA1-F54B-4324-8430-CA1FDB8FEB3B}" presName="compNode" presStyleCnt="0"/>
      <dgm:spPr/>
    </dgm:pt>
    <dgm:pt modelId="{E73818FF-00C2-4EA6-BA20-3C9313FE6FF5}" type="pres">
      <dgm:prSet presAssocID="{5911CCA1-F54B-4324-8430-CA1FDB8FEB3B}" presName="bgRect" presStyleLbl="bgShp" presStyleIdx="0" presStyleCnt="5" custLinFactNeighborX="7995" custLinFactNeighborY="-32949"/>
      <dgm:spPr/>
    </dgm:pt>
    <dgm:pt modelId="{CFC3191E-21CB-4756-BCBA-8769F0DC9647}" type="pres">
      <dgm:prSet presAssocID="{5911CCA1-F54B-4324-8430-CA1FDB8FEB3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0F33ED6-6F86-4BA2-BD74-C1DB7F3B8FD5}" type="pres">
      <dgm:prSet presAssocID="{5911CCA1-F54B-4324-8430-CA1FDB8FEB3B}" presName="spaceRect" presStyleCnt="0"/>
      <dgm:spPr/>
    </dgm:pt>
    <dgm:pt modelId="{7241ACDB-CF2A-4AF1-882A-9C787B3C370F}" type="pres">
      <dgm:prSet presAssocID="{5911CCA1-F54B-4324-8430-CA1FDB8FEB3B}" presName="parTx" presStyleLbl="revTx" presStyleIdx="0" presStyleCnt="7">
        <dgm:presLayoutVars>
          <dgm:chMax val="0"/>
          <dgm:chPref val="0"/>
        </dgm:presLayoutVars>
      </dgm:prSet>
      <dgm:spPr/>
    </dgm:pt>
    <dgm:pt modelId="{8BAE66CC-E0A9-4D74-B156-2F1BBBD581CF}" type="pres">
      <dgm:prSet presAssocID="{A6426D4E-26B8-4528-886F-ACC9450642FE}" presName="sibTrans" presStyleCnt="0"/>
      <dgm:spPr/>
    </dgm:pt>
    <dgm:pt modelId="{5ACE0ECC-01FA-437D-9F0B-3FF4F968347F}" type="pres">
      <dgm:prSet presAssocID="{EA10D1AF-881A-44AD-A5D0-85963AD5DA3F}" presName="compNode" presStyleCnt="0"/>
      <dgm:spPr/>
    </dgm:pt>
    <dgm:pt modelId="{B69E2B26-37ED-4534-ACC6-A66F06501735}" type="pres">
      <dgm:prSet presAssocID="{EA10D1AF-881A-44AD-A5D0-85963AD5DA3F}" presName="bgRect" presStyleLbl="bgShp" presStyleIdx="1" presStyleCnt="5"/>
      <dgm:spPr/>
    </dgm:pt>
    <dgm:pt modelId="{EB20CCEC-683E-45E3-852D-18AA96C3420B}" type="pres">
      <dgm:prSet presAssocID="{EA10D1AF-881A-44AD-A5D0-85963AD5DA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E5C874E1-F28F-4C64-B044-CBABC978EB3A}" type="pres">
      <dgm:prSet presAssocID="{EA10D1AF-881A-44AD-A5D0-85963AD5DA3F}" presName="spaceRect" presStyleCnt="0"/>
      <dgm:spPr/>
    </dgm:pt>
    <dgm:pt modelId="{AF6DB531-895A-450F-A95E-0FF2143B4981}" type="pres">
      <dgm:prSet presAssocID="{EA10D1AF-881A-44AD-A5D0-85963AD5DA3F}" presName="parTx" presStyleLbl="revTx" presStyleIdx="1" presStyleCnt="7">
        <dgm:presLayoutVars>
          <dgm:chMax val="0"/>
          <dgm:chPref val="0"/>
        </dgm:presLayoutVars>
      </dgm:prSet>
      <dgm:spPr/>
    </dgm:pt>
    <dgm:pt modelId="{CC6EBF2E-FAF0-4ECD-97F6-CBEE78D33B35}" type="pres">
      <dgm:prSet presAssocID="{EA10D1AF-881A-44AD-A5D0-85963AD5DA3F}" presName="desTx" presStyleLbl="revTx" presStyleIdx="2" presStyleCnt="7">
        <dgm:presLayoutVars/>
      </dgm:prSet>
      <dgm:spPr/>
    </dgm:pt>
    <dgm:pt modelId="{8433989C-64EC-4BC7-88E4-D282FDF18D9A}" type="pres">
      <dgm:prSet presAssocID="{5956925C-C722-483C-B1F6-1EFA106F1052}" presName="sibTrans" presStyleCnt="0"/>
      <dgm:spPr/>
    </dgm:pt>
    <dgm:pt modelId="{AC82BCD6-3AFA-4A6C-AB29-31987E4CE366}" type="pres">
      <dgm:prSet presAssocID="{F362C36D-CD66-43FE-A394-47811F63EBCE}" presName="compNode" presStyleCnt="0"/>
      <dgm:spPr/>
    </dgm:pt>
    <dgm:pt modelId="{BB88320A-BA25-47E4-9CBE-9B66AC0DD7D0}" type="pres">
      <dgm:prSet presAssocID="{F362C36D-CD66-43FE-A394-47811F63EBCE}" presName="bgRect" presStyleLbl="bgShp" presStyleIdx="2" presStyleCnt="5" custLinFactNeighborX="-471" custLinFactNeighborY="-726"/>
      <dgm:spPr/>
    </dgm:pt>
    <dgm:pt modelId="{255CCEF7-4C34-4D05-985A-B5A88BA431FB}" type="pres">
      <dgm:prSet presAssocID="{F362C36D-CD66-43FE-A394-47811F63EBCE}"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pt>
    <dgm:pt modelId="{D5EE01AF-8D7B-4E6C-B0C8-56491A1C0CCB}" type="pres">
      <dgm:prSet presAssocID="{F362C36D-CD66-43FE-A394-47811F63EBCE}" presName="spaceRect" presStyleCnt="0"/>
      <dgm:spPr/>
    </dgm:pt>
    <dgm:pt modelId="{838A7D09-9577-48B8-AFEF-361EED9ACD9A}" type="pres">
      <dgm:prSet presAssocID="{F362C36D-CD66-43FE-A394-47811F63EBCE}" presName="parTx" presStyleLbl="revTx" presStyleIdx="3" presStyleCnt="7">
        <dgm:presLayoutVars>
          <dgm:chMax val="0"/>
          <dgm:chPref val="0"/>
        </dgm:presLayoutVars>
      </dgm:prSet>
      <dgm:spPr/>
    </dgm:pt>
    <dgm:pt modelId="{4B45CDFE-9FAA-41F2-8AAE-036F3587273F}" type="pres">
      <dgm:prSet presAssocID="{F362C36D-CD66-43FE-A394-47811F63EBCE}" presName="desTx" presStyleLbl="revTx" presStyleIdx="4" presStyleCnt="7">
        <dgm:presLayoutVars/>
      </dgm:prSet>
      <dgm:spPr/>
    </dgm:pt>
    <dgm:pt modelId="{8801D20A-4413-4386-8339-5F54429F973D}" type="pres">
      <dgm:prSet presAssocID="{8DAA9DB3-DD25-4BE3-876A-589688870EE2}" presName="sibTrans" presStyleCnt="0"/>
      <dgm:spPr/>
    </dgm:pt>
    <dgm:pt modelId="{DB8A5462-88F9-40BA-AA86-54E708A4B81C}" type="pres">
      <dgm:prSet presAssocID="{10EC28EC-44EC-4288-A15E-D46E5B3EB5A7}" presName="compNode" presStyleCnt="0"/>
      <dgm:spPr/>
    </dgm:pt>
    <dgm:pt modelId="{83C00594-EF81-4A95-8A17-20A320E0C8E3}" type="pres">
      <dgm:prSet presAssocID="{10EC28EC-44EC-4288-A15E-D46E5B3EB5A7}" presName="bgRect" presStyleLbl="bgShp" presStyleIdx="3" presStyleCnt="5"/>
      <dgm:spPr/>
    </dgm:pt>
    <dgm:pt modelId="{53D89E44-3C98-4A3C-8C52-547D4EF9281A}" type="pres">
      <dgm:prSet presAssocID="{10EC28EC-44EC-4288-A15E-D46E5B3EB5A7}"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dgm:spPr>
    </dgm:pt>
    <dgm:pt modelId="{2F4302D3-7DAE-4A25-81B3-D4DC553053C5}" type="pres">
      <dgm:prSet presAssocID="{10EC28EC-44EC-4288-A15E-D46E5B3EB5A7}" presName="spaceRect" presStyleCnt="0"/>
      <dgm:spPr/>
    </dgm:pt>
    <dgm:pt modelId="{05CF1D1E-1691-449D-A61C-BDC3CC055CE6}" type="pres">
      <dgm:prSet presAssocID="{10EC28EC-44EC-4288-A15E-D46E5B3EB5A7}" presName="parTx" presStyleLbl="revTx" presStyleIdx="5" presStyleCnt="7">
        <dgm:presLayoutVars>
          <dgm:chMax val="0"/>
          <dgm:chPref val="0"/>
        </dgm:presLayoutVars>
      </dgm:prSet>
      <dgm:spPr/>
    </dgm:pt>
    <dgm:pt modelId="{50B70935-E4E9-4AF8-8934-4DE5785D5897}" type="pres">
      <dgm:prSet presAssocID="{7AC47391-503D-413B-B976-0C6A894386F4}" presName="sibTrans" presStyleCnt="0"/>
      <dgm:spPr/>
    </dgm:pt>
    <dgm:pt modelId="{8C825F6C-52AB-49BA-ADA2-D2B3DBEB0234}" type="pres">
      <dgm:prSet presAssocID="{5F6BFB37-53E7-45A0-A523-A0010C9CBB97}" presName="compNode" presStyleCnt="0"/>
      <dgm:spPr/>
    </dgm:pt>
    <dgm:pt modelId="{EBBE521F-B549-4BB2-8331-879A98A4480E}" type="pres">
      <dgm:prSet presAssocID="{5F6BFB37-53E7-45A0-A523-A0010C9CBB97}" presName="bgRect" presStyleLbl="bgShp" presStyleIdx="4" presStyleCnt="5"/>
      <dgm:spPr/>
    </dgm:pt>
    <dgm:pt modelId="{A97FFA55-CBE1-4C06-8606-9D010A77BC7D}" type="pres">
      <dgm:prSet presAssocID="{5F6BFB37-53E7-45A0-A523-A0010C9CBB97}" presName="iconRect" presStyleLbl="node1" presStyleIdx="4"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dgm:spPr>
    </dgm:pt>
    <dgm:pt modelId="{87F9F1A5-BB0B-4D28-81B9-392997EB6E61}" type="pres">
      <dgm:prSet presAssocID="{5F6BFB37-53E7-45A0-A523-A0010C9CBB97}" presName="spaceRect" presStyleCnt="0"/>
      <dgm:spPr/>
    </dgm:pt>
    <dgm:pt modelId="{2499C594-C07F-4540-82F4-84CDBE056BF1}" type="pres">
      <dgm:prSet presAssocID="{5F6BFB37-53E7-45A0-A523-A0010C9CBB97}" presName="parTx" presStyleLbl="revTx" presStyleIdx="6" presStyleCnt="7">
        <dgm:presLayoutVars>
          <dgm:chMax val="0"/>
          <dgm:chPref val="0"/>
        </dgm:presLayoutVars>
      </dgm:prSet>
      <dgm:spPr/>
    </dgm:pt>
  </dgm:ptLst>
  <dgm:cxnLst>
    <dgm:cxn modelId="{DBC5BF2F-98EB-4C27-BD6E-C470A699288E}" type="presOf" srcId="{F85DF7B8-34EE-4CC1-9B41-0874BD9104D7}" destId="{4B45CDFE-9FAA-41F2-8AAE-036F3587273F}" srcOrd="0" destOrd="0" presId="urn:microsoft.com/office/officeart/2018/2/layout/IconVerticalSolidList"/>
    <dgm:cxn modelId="{5AA2FF35-FC0B-49F1-947E-8BA2385B8926}" type="presOf" srcId="{5F6BFB37-53E7-45A0-A523-A0010C9CBB97}" destId="{2499C594-C07F-4540-82F4-84CDBE056BF1}" srcOrd="0" destOrd="0" presId="urn:microsoft.com/office/officeart/2018/2/layout/IconVerticalSolidList"/>
    <dgm:cxn modelId="{C87FAF46-E85E-469E-8CD2-4F22DF91AA57}" srcId="{AED6B4E8-2202-44C7-9B08-370C159F676F}" destId="{F362C36D-CD66-43FE-A394-47811F63EBCE}" srcOrd="2" destOrd="0" parTransId="{DD766C3D-D262-436C-A0EA-17A685889294}" sibTransId="{8DAA9DB3-DD25-4BE3-876A-589688870EE2}"/>
    <dgm:cxn modelId="{91D61568-D0B2-40E3-B273-92BCFC63C19E}" srcId="{F362C36D-CD66-43FE-A394-47811F63EBCE}" destId="{F85DF7B8-34EE-4CC1-9B41-0874BD9104D7}" srcOrd="0" destOrd="0" parTransId="{4B930EBB-5D3C-4753-8307-E75AF0019743}" sibTransId="{3D173BFB-2BF8-41FA-98D6-5D672B53F1D8}"/>
    <dgm:cxn modelId="{AFFCE24A-36DA-4CE3-BF88-98D719AABF54}" srcId="{AED6B4E8-2202-44C7-9B08-370C159F676F}" destId="{EA10D1AF-881A-44AD-A5D0-85963AD5DA3F}" srcOrd="1" destOrd="0" parTransId="{1DF9C78A-4B01-4207-9457-9798B47FD70D}" sibTransId="{5956925C-C722-483C-B1F6-1EFA106F1052}"/>
    <dgm:cxn modelId="{7A29ED57-22FF-418E-80F3-BE745745DDAD}" type="presOf" srcId="{10EC28EC-44EC-4288-A15E-D46E5B3EB5A7}" destId="{05CF1D1E-1691-449D-A61C-BDC3CC055CE6}" srcOrd="0" destOrd="0" presId="urn:microsoft.com/office/officeart/2018/2/layout/IconVerticalSolidList"/>
    <dgm:cxn modelId="{14435D79-A2A1-4047-A242-67CFF291BFBB}" type="presOf" srcId="{E2C15062-F158-485B-9AF1-322D16FF30F3}" destId="{4B45CDFE-9FAA-41F2-8AAE-036F3587273F}" srcOrd="0" destOrd="2" presId="urn:microsoft.com/office/officeart/2018/2/layout/IconVerticalSolidList"/>
    <dgm:cxn modelId="{0831D494-6159-451A-8946-9D96EB7326FA}" type="presOf" srcId="{AED6B4E8-2202-44C7-9B08-370C159F676F}" destId="{421E6A29-5140-409F-B3E8-155218CFD2BE}" srcOrd="0" destOrd="0" presId="urn:microsoft.com/office/officeart/2018/2/layout/IconVerticalSolidList"/>
    <dgm:cxn modelId="{E939329B-99E1-460A-9384-50189524C036}" type="presOf" srcId="{98956B3A-7908-41E1-9850-72E24C92D6BA}" destId="{CC6EBF2E-FAF0-4ECD-97F6-CBEE78D33B35}" srcOrd="0" destOrd="0" presId="urn:microsoft.com/office/officeart/2018/2/layout/IconVerticalSolidList"/>
    <dgm:cxn modelId="{BB48469E-488A-4D6D-A2C3-7C6D46B2E174}" type="presOf" srcId="{F362C36D-CD66-43FE-A394-47811F63EBCE}" destId="{838A7D09-9577-48B8-AFEF-361EED9ACD9A}" srcOrd="0" destOrd="0" presId="urn:microsoft.com/office/officeart/2018/2/layout/IconVerticalSolidList"/>
    <dgm:cxn modelId="{14517FB1-EB7E-4C01-B860-57D39CCD1443}" srcId="{AED6B4E8-2202-44C7-9B08-370C159F676F}" destId="{5F6BFB37-53E7-45A0-A523-A0010C9CBB97}" srcOrd="4" destOrd="0" parTransId="{D612C89E-4C8B-4A3F-A0C7-8AFA00AED67D}" sibTransId="{9F6AAC61-A192-4AE2-B08F-4A06743DDB7B}"/>
    <dgm:cxn modelId="{8451B1B5-F538-4096-B7A6-90D46D6106C6}" srcId="{AED6B4E8-2202-44C7-9B08-370C159F676F}" destId="{10EC28EC-44EC-4288-A15E-D46E5B3EB5A7}" srcOrd="3" destOrd="0" parTransId="{21AA8DA9-758F-4A89-B6E8-33DBAD4EE418}" sibTransId="{7AC47391-503D-413B-B976-0C6A894386F4}"/>
    <dgm:cxn modelId="{DADF23BE-9AE2-4D6E-9F2F-F08F7C2F08C8}" type="presOf" srcId="{5911CCA1-F54B-4324-8430-CA1FDB8FEB3B}" destId="{7241ACDB-CF2A-4AF1-882A-9C787B3C370F}" srcOrd="0" destOrd="0" presId="urn:microsoft.com/office/officeart/2018/2/layout/IconVerticalSolidList"/>
    <dgm:cxn modelId="{99D1DCD5-A3F8-46A5-8B2D-F8798125BD35}" srcId="{F362C36D-CD66-43FE-A394-47811F63EBCE}" destId="{E2C15062-F158-485B-9AF1-322D16FF30F3}" srcOrd="2" destOrd="0" parTransId="{E5978104-E3F6-4297-8966-6E2E406069A0}" sibTransId="{444FB161-F0D2-41FE-9007-7F25B9F8561C}"/>
    <dgm:cxn modelId="{CF3DABE0-43F6-4ABC-9492-552DC310E9B7}" srcId="{AED6B4E8-2202-44C7-9B08-370C159F676F}" destId="{5911CCA1-F54B-4324-8430-CA1FDB8FEB3B}" srcOrd="0" destOrd="0" parTransId="{CAD5D38B-D089-4509-8553-6F3A4AB090E3}" sibTransId="{A6426D4E-26B8-4528-886F-ACC9450642FE}"/>
    <dgm:cxn modelId="{638C39F4-4A84-4663-9257-39A1FE63A326}" srcId="{EA10D1AF-881A-44AD-A5D0-85963AD5DA3F}" destId="{9C17AAD7-3B91-4264-9105-748D98CFB38C}" srcOrd="1" destOrd="0" parTransId="{01997645-5EF5-4E4D-9AED-C17A84DFCB85}" sibTransId="{6C0AB27A-CFB2-410C-BF3A-94DAB104DC42}"/>
    <dgm:cxn modelId="{2CF99EF5-36A1-467B-9926-2D160CF24378}" srcId="{F362C36D-CD66-43FE-A394-47811F63EBCE}" destId="{75CD3DB8-46E3-49DB-A0F6-0F52AB4FEAB5}" srcOrd="1" destOrd="0" parTransId="{A5DFC8A5-FAB6-422F-885E-39DF99DB9083}" sibTransId="{03987267-1CCD-4E8B-A735-E54C55021F3D}"/>
    <dgm:cxn modelId="{BA851BFA-DB6B-41F4-9AE2-D2CC725D008F}" type="presOf" srcId="{75CD3DB8-46E3-49DB-A0F6-0F52AB4FEAB5}" destId="{4B45CDFE-9FAA-41F2-8AAE-036F3587273F}" srcOrd="0" destOrd="1" presId="urn:microsoft.com/office/officeart/2018/2/layout/IconVerticalSolidList"/>
    <dgm:cxn modelId="{F012D9FA-31EC-4973-984C-BA136611F24E}" srcId="{EA10D1AF-881A-44AD-A5D0-85963AD5DA3F}" destId="{98956B3A-7908-41E1-9850-72E24C92D6BA}" srcOrd="0" destOrd="0" parTransId="{0D7908EB-28A0-420F-98DB-DC2BC5E9853D}" sibTransId="{CF42D010-B47A-4E17-90D1-63C822812338}"/>
    <dgm:cxn modelId="{883872FE-DE7D-4509-9A62-C15D1B5F16A3}" type="presOf" srcId="{EA10D1AF-881A-44AD-A5D0-85963AD5DA3F}" destId="{AF6DB531-895A-450F-A95E-0FF2143B4981}" srcOrd="0" destOrd="0" presId="urn:microsoft.com/office/officeart/2018/2/layout/IconVerticalSolidList"/>
    <dgm:cxn modelId="{9C2433FF-47A4-4106-A0D7-C2E15CF1A00C}" type="presOf" srcId="{9C17AAD7-3B91-4264-9105-748D98CFB38C}" destId="{CC6EBF2E-FAF0-4ECD-97F6-CBEE78D33B35}" srcOrd="0" destOrd="1" presId="urn:microsoft.com/office/officeart/2018/2/layout/IconVerticalSolidList"/>
    <dgm:cxn modelId="{74995BF1-204B-4690-AED6-43E00D78A038}" type="presParOf" srcId="{421E6A29-5140-409F-B3E8-155218CFD2BE}" destId="{FE3C6E8E-859F-4138-849B-A1120BAE237D}" srcOrd="0" destOrd="0" presId="urn:microsoft.com/office/officeart/2018/2/layout/IconVerticalSolidList"/>
    <dgm:cxn modelId="{F45B9DF1-9885-4484-8E25-F4E3BDEDC47F}" type="presParOf" srcId="{FE3C6E8E-859F-4138-849B-A1120BAE237D}" destId="{E73818FF-00C2-4EA6-BA20-3C9313FE6FF5}" srcOrd="0" destOrd="0" presId="urn:microsoft.com/office/officeart/2018/2/layout/IconVerticalSolidList"/>
    <dgm:cxn modelId="{6F6396D7-73B8-4024-8F85-D17F5C1E6CF8}" type="presParOf" srcId="{FE3C6E8E-859F-4138-849B-A1120BAE237D}" destId="{CFC3191E-21CB-4756-BCBA-8769F0DC9647}" srcOrd="1" destOrd="0" presId="urn:microsoft.com/office/officeart/2018/2/layout/IconVerticalSolidList"/>
    <dgm:cxn modelId="{F14B49DF-BD5F-46F8-8C41-710AF9B98B46}" type="presParOf" srcId="{FE3C6E8E-859F-4138-849B-A1120BAE237D}" destId="{20F33ED6-6F86-4BA2-BD74-C1DB7F3B8FD5}" srcOrd="2" destOrd="0" presId="urn:microsoft.com/office/officeart/2018/2/layout/IconVerticalSolidList"/>
    <dgm:cxn modelId="{83F5205F-CB2C-46D4-AFA9-5F993ADFA41C}" type="presParOf" srcId="{FE3C6E8E-859F-4138-849B-A1120BAE237D}" destId="{7241ACDB-CF2A-4AF1-882A-9C787B3C370F}" srcOrd="3" destOrd="0" presId="urn:microsoft.com/office/officeart/2018/2/layout/IconVerticalSolidList"/>
    <dgm:cxn modelId="{59F1E058-613F-48DC-AC78-EF9C837FEC77}" type="presParOf" srcId="{421E6A29-5140-409F-B3E8-155218CFD2BE}" destId="{8BAE66CC-E0A9-4D74-B156-2F1BBBD581CF}" srcOrd="1" destOrd="0" presId="urn:microsoft.com/office/officeart/2018/2/layout/IconVerticalSolidList"/>
    <dgm:cxn modelId="{B7EB4913-DCFA-467A-B4F3-BC40661C3B09}" type="presParOf" srcId="{421E6A29-5140-409F-B3E8-155218CFD2BE}" destId="{5ACE0ECC-01FA-437D-9F0B-3FF4F968347F}" srcOrd="2" destOrd="0" presId="urn:microsoft.com/office/officeart/2018/2/layout/IconVerticalSolidList"/>
    <dgm:cxn modelId="{CF61B092-0392-4E79-A5CE-19A50919B097}" type="presParOf" srcId="{5ACE0ECC-01FA-437D-9F0B-3FF4F968347F}" destId="{B69E2B26-37ED-4534-ACC6-A66F06501735}" srcOrd="0" destOrd="0" presId="urn:microsoft.com/office/officeart/2018/2/layout/IconVerticalSolidList"/>
    <dgm:cxn modelId="{7D50C4FF-00B5-4804-A403-AF6AF1F7EBE6}" type="presParOf" srcId="{5ACE0ECC-01FA-437D-9F0B-3FF4F968347F}" destId="{EB20CCEC-683E-45E3-852D-18AA96C3420B}" srcOrd="1" destOrd="0" presId="urn:microsoft.com/office/officeart/2018/2/layout/IconVerticalSolidList"/>
    <dgm:cxn modelId="{1412C5C2-82B2-4F31-852F-5DA96E41EC6B}" type="presParOf" srcId="{5ACE0ECC-01FA-437D-9F0B-3FF4F968347F}" destId="{E5C874E1-F28F-4C64-B044-CBABC978EB3A}" srcOrd="2" destOrd="0" presId="urn:microsoft.com/office/officeart/2018/2/layout/IconVerticalSolidList"/>
    <dgm:cxn modelId="{38969E34-BD39-47BA-BDC9-DB5A8100DCC0}" type="presParOf" srcId="{5ACE0ECC-01FA-437D-9F0B-3FF4F968347F}" destId="{AF6DB531-895A-450F-A95E-0FF2143B4981}" srcOrd="3" destOrd="0" presId="urn:microsoft.com/office/officeart/2018/2/layout/IconVerticalSolidList"/>
    <dgm:cxn modelId="{7C72400F-7F54-406E-86BD-20EB4753BAE2}" type="presParOf" srcId="{5ACE0ECC-01FA-437D-9F0B-3FF4F968347F}" destId="{CC6EBF2E-FAF0-4ECD-97F6-CBEE78D33B35}" srcOrd="4" destOrd="0" presId="urn:microsoft.com/office/officeart/2018/2/layout/IconVerticalSolidList"/>
    <dgm:cxn modelId="{BFFDD238-7119-43C9-92A0-866337EADEB1}" type="presParOf" srcId="{421E6A29-5140-409F-B3E8-155218CFD2BE}" destId="{8433989C-64EC-4BC7-88E4-D282FDF18D9A}" srcOrd="3" destOrd="0" presId="urn:microsoft.com/office/officeart/2018/2/layout/IconVerticalSolidList"/>
    <dgm:cxn modelId="{F5749BF6-A783-4730-8989-B44379B86D4E}" type="presParOf" srcId="{421E6A29-5140-409F-B3E8-155218CFD2BE}" destId="{AC82BCD6-3AFA-4A6C-AB29-31987E4CE366}" srcOrd="4" destOrd="0" presId="urn:microsoft.com/office/officeart/2018/2/layout/IconVerticalSolidList"/>
    <dgm:cxn modelId="{99888DC2-86BB-4C22-8625-389A0D4EABB6}" type="presParOf" srcId="{AC82BCD6-3AFA-4A6C-AB29-31987E4CE366}" destId="{BB88320A-BA25-47E4-9CBE-9B66AC0DD7D0}" srcOrd="0" destOrd="0" presId="urn:microsoft.com/office/officeart/2018/2/layout/IconVerticalSolidList"/>
    <dgm:cxn modelId="{C5C235DB-6BE4-46D4-8511-25A1077629F5}" type="presParOf" srcId="{AC82BCD6-3AFA-4A6C-AB29-31987E4CE366}" destId="{255CCEF7-4C34-4D05-985A-B5A88BA431FB}" srcOrd="1" destOrd="0" presId="urn:microsoft.com/office/officeart/2018/2/layout/IconVerticalSolidList"/>
    <dgm:cxn modelId="{A09303CE-B000-4904-BDEA-06B61ED6DED2}" type="presParOf" srcId="{AC82BCD6-3AFA-4A6C-AB29-31987E4CE366}" destId="{D5EE01AF-8D7B-4E6C-B0C8-56491A1C0CCB}" srcOrd="2" destOrd="0" presId="urn:microsoft.com/office/officeart/2018/2/layout/IconVerticalSolidList"/>
    <dgm:cxn modelId="{0205B6EE-6EA5-4446-BE08-1B5F0E682642}" type="presParOf" srcId="{AC82BCD6-3AFA-4A6C-AB29-31987E4CE366}" destId="{838A7D09-9577-48B8-AFEF-361EED9ACD9A}" srcOrd="3" destOrd="0" presId="urn:microsoft.com/office/officeart/2018/2/layout/IconVerticalSolidList"/>
    <dgm:cxn modelId="{4EDB7868-3E6D-44FA-9DF6-42B3E7974D20}" type="presParOf" srcId="{AC82BCD6-3AFA-4A6C-AB29-31987E4CE366}" destId="{4B45CDFE-9FAA-41F2-8AAE-036F3587273F}" srcOrd="4" destOrd="0" presId="urn:microsoft.com/office/officeart/2018/2/layout/IconVerticalSolidList"/>
    <dgm:cxn modelId="{BD79EF8F-0EAC-4417-87AD-6789DE2D2CD7}" type="presParOf" srcId="{421E6A29-5140-409F-B3E8-155218CFD2BE}" destId="{8801D20A-4413-4386-8339-5F54429F973D}" srcOrd="5" destOrd="0" presId="urn:microsoft.com/office/officeart/2018/2/layout/IconVerticalSolidList"/>
    <dgm:cxn modelId="{8C3D48B6-78EC-4D97-9C0B-FD743DB57CD8}" type="presParOf" srcId="{421E6A29-5140-409F-B3E8-155218CFD2BE}" destId="{DB8A5462-88F9-40BA-AA86-54E708A4B81C}" srcOrd="6" destOrd="0" presId="urn:microsoft.com/office/officeart/2018/2/layout/IconVerticalSolidList"/>
    <dgm:cxn modelId="{17EABBAD-BC24-42F2-AC86-F3F020889AA5}" type="presParOf" srcId="{DB8A5462-88F9-40BA-AA86-54E708A4B81C}" destId="{83C00594-EF81-4A95-8A17-20A320E0C8E3}" srcOrd="0" destOrd="0" presId="urn:microsoft.com/office/officeart/2018/2/layout/IconVerticalSolidList"/>
    <dgm:cxn modelId="{1D2E8A26-D07A-48BC-8AEC-356EDEA16703}" type="presParOf" srcId="{DB8A5462-88F9-40BA-AA86-54E708A4B81C}" destId="{53D89E44-3C98-4A3C-8C52-547D4EF9281A}" srcOrd="1" destOrd="0" presId="urn:microsoft.com/office/officeart/2018/2/layout/IconVerticalSolidList"/>
    <dgm:cxn modelId="{BDE4234D-DED6-4368-AC4D-2CFB38F16B1A}" type="presParOf" srcId="{DB8A5462-88F9-40BA-AA86-54E708A4B81C}" destId="{2F4302D3-7DAE-4A25-81B3-D4DC553053C5}" srcOrd="2" destOrd="0" presId="urn:microsoft.com/office/officeart/2018/2/layout/IconVerticalSolidList"/>
    <dgm:cxn modelId="{2D86264C-5540-4310-A0A8-EABB29CE2A73}" type="presParOf" srcId="{DB8A5462-88F9-40BA-AA86-54E708A4B81C}" destId="{05CF1D1E-1691-449D-A61C-BDC3CC055CE6}" srcOrd="3" destOrd="0" presId="urn:microsoft.com/office/officeart/2018/2/layout/IconVerticalSolidList"/>
    <dgm:cxn modelId="{7F12C4C4-0553-4EFA-9215-1C39FCD1D0A2}" type="presParOf" srcId="{421E6A29-5140-409F-B3E8-155218CFD2BE}" destId="{50B70935-E4E9-4AF8-8934-4DE5785D5897}" srcOrd="7" destOrd="0" presId="urn:microsoft.com/office/officeart/2018/2/layout/IconVerticalSolidList"/>
    <dgm:cxn modelId="{13BA53AF-FCE7-4403-9AD5-B8EA5D120991}" type="presParOf" srcId="{421E6A29-5140-409F-B3E8-155218CFD2BE}" destId="{8C825F6C-52AB-49BA-ADA2-D2B3DBEB0234}" srcOrd="8" destOrd="0" presId="urn:microsoft.com/office/officeart/2018/2/layout/IconVerticalSolidList"/>
    <dgm:cxn modelId="{152854BC-FB19-4EBF-8216-F152482132B7}" type="presParOf" srcId="{8C825F6C-52AB-49BA-ADA2-D2B3DBEB0234}" destId="{EBBE521F-B549-4BB2-8331-879A98A4480E}" srcOrd="0" destOrd="0" presId="urn:microsoft.com/office/officeart/2018/2/layout/IconVerticalSolidList"/>
    <dgm:cxn modelId="{4316E7CF-9418-4FA7-B974-4BDF49B1599F}" type="presParOf" srcId="{8C825F6C-52AB-49BA-ADA2-D2B3DBEB0234}" destId="{A97FFA55-CBE1-4C06-8606-9D010A77BC7D}" srcOrd="1" destOrd="0" presId="urn:microsoft.com/office/officeart/2018/2/layout/IconVerticalSolidList"/>
    <dgm:cxn modelId="{7B8AA98C-FD1D-408F-961C-90CA4F1FC4AD}" type="presParOf" srcId="{8C825F6C-52AB-49BA-ADA2-D2B3DBEB0234}" destId="{87F9F1A5-BB0B-4D28-81B9-392997EB6E61}" srcOrd="2" destOrd="0" presId="urn:microsoft.com/office/officeart/2018/2/layout/IconVerticalSolidList"/>
    <dgm:cxn modelId="{D96FF902-D2DE-49D7-A828-E7509E0743F7}" type="presParOf" srcId="{8C825F6C-52AB-49BA-ADA2-D2B3DBEB0234}" destId="{2499C594-C07F-4540-82F4-84CDBE056B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818FF-00C2-4EA6-BA20-3C9313FE6FF5}">
      <dsp:nvSpPr>
        <dsp:cNvPr id="0" name=""/>
        <dsp:cNvSpPr/>
      </dsp:nvSpPr>
      <dsp:spPr>
        <a:xfrm>
          <a:off x="0" y="0"/>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3191E-21CB-4756-BCBA-8769F0DC9647}">
      <dsp:nvSpPr>
        <dsp:cNvPr id="0" name=""/>
        <dsp:cNvSpPr/>
      </dsp:nvSpPr>
      <dsp:spPr>
        <a:xfrm>
          <a:off x="272131" y="209277"/>
          <a:ext cx="494784" cy="494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1ACDB-CF2A-4AF1-882A-9C787B3C370F}">
      <dsp:nvSpPr>
        <dsp:cNvPr id="0" name=""/>
        <dsp:cNvSpPr/>
      </dsp:nvSpPr>
      <dsp:spPr>
        <a:xfrm>
          <a:off x="1039047" y="6865"/>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Why?</a:t>
          </a:r>
        </a:p>
      </dsp:txBody>
      <dsp:txXfrm>
        <a:off x="1039047" y="6865"/>
        <a:ext cx="8414027" cy="899608"/>
      </dsp:txXfrm>
    </dsp:sp>
    <dsp:sp modelId="{B69E2B26-37ED-4534-ACC6-A66F06501735}">
      <dsp:nvSpPr>
        <dsp:cNvPr id="0" name=""/>
        <dsp:cNvSpPr/>
      </dsp:nvSpPr>
      <dsp:spPr>
        <a:xfrm>
          <a:off x="0" y="113137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0CCEC-683E-45E3-852D-18AA96C3420B}">
      <dsp:nvSpPr>
        <dsp:cNvPr id="0" name=""/>
        <dsp:cNvSpPr/>
      </dsp:nvSpPr>
      <dsp:spPr>
        <a:xfrm>
          <a:off x="272131" y="1333787"/>
          <a:ext cx="494784" cy="49478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DB531-895A-450F-A95E-0FF2143B4981}">
      <dsp:nvSpPr>
        <dsp:cNvPr id="0" name=""/>
        <dsp:cNvSpPr/>
      </dsp:nvSpPr>
      <dsp:spPr>
        <a:xfrm>
          <a:off x="1039047" y="113137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How?</a:t>
          </a:r>
        </a:p>
      </dsp:txBody>
      <dsp:txXfrm>
        <a:off x="1039047" y="1131376"/>
        <a:ext cx="4254340" cy="899608"/>
      </dsp:txXfrm>
    </dsp:sp>
    <dsp:sp modelId="{CC6EBF2E-FAF0-4ECD-97F6-CBEE78D33B35}">
      <dsp:nvSpPr>
        <dsp:cNvPr id="0" name=""/>
        <dsp:cNvSpPr/>
      </dsp:nvSpPr>
      <dsp:spPr>
        <a:xfrm>
          <a:off x="5293388" y="113137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Kick off questions</a:t>
          </a:r>
        </a:p>
        <a:p>
          <a:pPr marL="0" lvl="0" indent="0" algn="l" defTabSz="488950">
            <a:lnSpc>
              <a:spcPct val="100000"/>
            </a:lnSpc>
            <a:spcBef>
              <a:spcPct val="0"/>
            </a:spcBef>
            <a:spcAft>
              <a:spcPct val="35000"/>
            </a:spcAft>
            <a:buNone/>
          </a:pPr>
          <a:r>
            <a:rPr lang="en-US" sz="1100" kern="1200" dirty="0"/>
            <a:t>Data Acquisition</a:t>
          </a:r>
        </a:p>
        <a:p>
          <a:pPr marL="0" lvl="0" indent="0" algn="l" defTabSz="488950">
            <a:lnSpc>
              <a:spcPct val="100000"/>
            </a:lnSpc>
            <a:spcBef>
              <a:spcPct val="0"/>
            </a:spcBef>
            <a:spcAft>
              <a:spcPct val="35000"/>
            </a:spcAft>
            <a:buNone/>
          </a:pPr>
          <a:r>
            <a:rPr lang="en-US" sz="1100" kern="1200" dirty="0"/>
            <a:t>Data cleaning and exploration</a:t>
          </a:r>
        </a:p>
        <a:p>
          <a:pPr marL="0" lvl="0" indent="0" algn="l" defTabSz="488950">
            <a:lnSpc>
              <a:spcPct val="100000"/>
            </a:lnSpc>
            <a:spcBef>
              <a:spcPct val="0"/>
            </a:spcBef>
            <a:spcAft>
              <a:spcPct val="35000"/>
            </a:spcAft>
            <a:buNone/>
          </a:pPr>
          <a:r>
            <a:rPr lang="en-US" sz="1100" kern="1200" dirty="0"/>
            <a:t>Initial Analysis </a:t>
          </a:r>
        </a:p>
      </dsp:txBody>
      <dsp:txXfrm>
        <a:off x="5293388" y="1131376"/>
        <a:ext cx="4159686" cy="899608"/>
      </dsp:txXfrm>
    </dsp:sp>
    <dsp:sp modelId="{BB88320A-BA25-47E4-9CBE-9B66AC0DD7D0}">
      <dsp:nvSpPr>
        <dsp:cNvPr id="0" name=""/>
        <dsp:cNvSpPr/>
      </dsp:nvSpPr>
      <dsp:spPr>
        <a:xfrm>
          <a:off x="0" y="2249355"/>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CCEF7-4C34-4D05-985A-B5A88BA431FB}">
      <dsp:nvSpPr>
        <dsp:cNvPr id="0" name=""/>
        <dsp:cNvSpPr/>
      </dsp:nvSpPr>
      <dsp:spPr>
        <a:xfrm>
          <a:off x="272131" y="2458298"/>
          <a:ext cx="494784" cy="49478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A7D09-9577-48B8-AFEF-361EED9ACD9A}">
      <dsp:nvSpPr>
        <dsp:cNvPr id="0" name=""/>
        <dsp:cNvSpPr/>
      </dsp:nvSpPr>
      <dsp:spPr>
        <a:xfrm>
          <a:off x="1039047" y="225588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Deep Dive - Data Analysis Visualization</a:t>
          </a:r>
        </a:p>
      </dsp:txBody>
      <dsp:txXfrm>
        <a:off x="1039047" y="2255886"/>
        <a:ext cx="4254340" cy="899608"/>
      </dsp:txXfrm>
    </dsp:sp>
    <dsp:sp modelId="{4B45CDFE-9FAA-41F2-8AAE-036F3587273F}">
      <dsp:nvSpPr>
        <dsp:cNvPr id="0" name=""/>
        <dsp:cNvSpPr/>
      </dsp:nvSpPr>
      <dsp:spPr>
        <a:xfrm>
          <a:off x="5293388" y="225588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Popular destinations by Houstonians?</a:t>
          </a:r>
        </a:p>
        <a:p>
          <a:pPr marL="0" lvl="0" indent="0" algn="l" defTabSz="488950">
            <a:lnSpc>
              <a:spcPct val="100000"/>
            </a:lnSpc>
            <a:spcBef>
              <a:spcPct val="0"/>
            </a:spcBef>
            <a:spcAft>
              <a:spcPct val="35000"/>
            </a:spcAft>
            <a:buNone/>
          </a:pPr>
          <a:r>
            <a:rPr lang="en-US" sz="1100" kern="1200" dirty="0">
              <a:solidFill>
                <a:schemeClr val="tx1"/>
              </a:solidFill>
            </a:rPr>
            <a:t>Price Variance of Direct vs. Indirect Flights</a:t>
          </a:r>
          <a:endParaRPr lang="en-US" sz="1100" kern="1200" dirty="0"/>
        </a:p>
        <a:p>
          <a:pPr marL="0" lvl="0" indent="0" algn="l" defTabSz="488950">
            <a:lnSpc>
              <a:spcPct val="100000"/>
            </a:lnSpc>
            <a:spcBef>
              <a:spcPct val="0"/>
            </a:spcBef>
            <a:spcAft>
              <a:spcPct val="35000"/>
            </a:spcAft>
            <a:buNone/>
          </a:pPr>
          <a:r>
            <a:rPr lang="en-US" sz="1100" kern="1200" dirty="0">
              <a:solidFill>
                <a:schemeClr val="tx1"/>
              </a:solidFill>
            </a:rPr>
            <a:t>Want to take a vacation this December? </a:t>
          </a:r>
          <a:endParaRPr lang="en-US" sz="1100" kern="1200" dirty="0"/>
        </a:p>
      </dsp:txBody>
      <dsp:txXfrm>
        <a:off x="5293388" y="2255886"/>
        <a:ext cx="4159686" cy="899608"/>
      </dsp:txXfrm>
    </dsp:sp>
    <dsp:sp modelId="{83C00594-EF81-4A95-8A17-20A320E0C8E3}">
      <dsp:nvSpPr>
        <dsp:cNvPr id="0" name=""/>
        <dsp:cNvSpPr/>
      </dsp:nvSpPr>
      <dsp:spPr>
        <a:xfrm>
          <a:off x="0" y="338039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89E44-3C98-4A3C-8C52-547D4EF9281A}">
      <dsp:nvSpPr>
        <dsp:cNvPr id="0" name=""/>
        <dsp:cNvSpPr/>
      </dsp:nvSpPr>
      <dsp:spPr>
        <a:xfrm>
          <a:off x="272131" y="3582808"/>
          <a:ext cx="494784" cy="49478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F1D1E-1691-449D-A61C-BDC3CC055CE6}">
      <dsp:nvSpPr>
        <dsp:cNvPr id="0" name=""/>
        <dsp:cNvSpPr/>
      </dsp:nvSpPr>
      <dsp:spPr>
        <a:xfrm>
          <a:off x="1039047" y="338039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Post Mortem</a:t>
          </a:r>
        </a:p>
      </dsp:txBody>
      <dsp:txXfrm>
        <a:off x="1039047" y="3380396"/>
        <a:ext cx="8414027" cy="899608"/>
      </dsp:txXfrm>
    </dsp:sp>
    <dsp:sp modelId="{EBBE521F-B549-4BB2-8331-879A98A4480E}">
      <dsp:nvSpPr>
        <dsp:cNvPr id="0" name=""/>
        <dsp:cNvSpPr/>
      </dsp:nvSpPr>
      <dsp:spPr>
        <a:xfrm>
          <a:off x="0" y="450490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FFA55-CBE1-4C06-8606-9D010A77BC7D}">
      <dsp:nvSpPr>
        <dsp:cNvPr id="0" name=""/>
        <dsp:cNvSpPr/>
      </dsp:nvSpPr>
      <dsp:spPr>
        <a:xfrm>
          <a:off x="272131" y="4707318"/>
          <a:ext cx="494784" cy="49478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99C594-C07F-4540-82F4-84CDBE056BF1}">
      <dsp:nvSpPr>
        <dsp:cNvPr id="0" name=""/>
        <dsp:cNvSpPr/>
      </dsp:nvSpPr>
      <dsp:spPr>
        <a:xfrm>
          <a:off x="1039047" y="450490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Q &amp; A</a:t>
          </a:r>
        </a:p>
      </dsp:txBody>
      <dsp:txXfrm>
        <a:off x="1039047" y="4504906"/>
        <a:ext cx="8414027" cy="8996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D3A24-557E-4BE0-BFDC-97FA6AC7A9E8}" type="datetimeFigureOut">
              <a:rPr lang="en-US" smtClean="0"/>
              <a:t>7/29/2019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5A685-2C60-4D85-98BA-A34A1EE1AE98}" type="slidenum">
              <a:rPr lang="en-US" smtClean="0"/>
              <a:t>‹#›</a:t>
            </a:fld>
            <a:endParaRPr lang="en-US"/>
          </a:p>
        </p:txBody>
      </p:sp>
    </p:spTree>
    <p:extLst>
      <p:ext uri="{BB962C8B-B14F-4D97-AF65-F5344CB8AC3E}">
        <p14:creationId xmlns:p14="http://schemas.microsoft.com/office/powerpoint/2010/main" val="349604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8</a:t>
            </a:fld>
            <a:endParaRPr lang="en-US"/>
          </a:p>
        </p:txBody>
      </p:sp>
    </p:spTree>
    <p:extLst>
      <p:ext uri="{BB962C8B-B14F-4D97-AF65-F5344CB8AC3E}">
        <p14:creationId xmlns:p14="http://schemas.microsoft.com/office/powerpoint/2010/main" val="99044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9</a:t>
            </a:fld>
            <a:endParaRPr lang="en-US"/>
          </a:p>
        </p:txBody>
      </p:sp>
    </p:spTree>
    <p:extLst>
      <p:ext uri="{BB962C8B-B14F-4D97-AF65-F5344CB8AC3E}">
        <p14:creationId xmlns:p14="http://schemas.microsoft.com/office/powerpoint/2010/main" val="3806874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0B52-DB54-4A6F-BC12-BADB03A14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53F525-2CE1-4108-AC43-1E1BDCE61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BFBE72-1D42-4D65-8D45-AE0450C6C4DB}"/>
              </a:ext>
            </a:extLst>
          </p:cNvPr>
          <p:cNvSpPr>
            <a:spLocks noGrp="1"/>
          </p:cNvSpPr>
          <p:nvPr>
            <p:ph type="dt" sz="half" idx="10"/>
          </p:nvPr>
        </p:nvSpPr>
        <p:spPr/>
        <p:txBody>
          <a:bodyPr/>
          <a:lstStyle/>
          <a:p>
            <a:fld id="{9184DA70-C731-4C70-880D-CCD4705E623C}" type="datetime1">
              <a:rPr lang="en-US" smtClean="0"/>
              <a:t>7/29/2019</a:t>
            </a:fld>
            <a:endParaRPr lang="en-US" dirty="0"/>
          </a:p>
        </p:txBody>
      </p:sp>
      <p:sp>
        <p:nvSpPr>
          <p:cNvPr id="5" name="Footer Placeholder 4">
            <a:extLst>
              <a:ext uri="{FF2B5EF4-FFF2-40B4-BE49-F238E27FC236}">
                <a16:creationId xmlns:a16="http://schemas.microsoft.com/office/drawing/2014/main" id="{A7C33BD4-2200-48DB-B46F-BC1ABF839B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CEA6D5-581E-4D63-B087-F4C8EFB19D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55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25F-5050-43B7-97C4-52F08E33DE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4B991B-65CB-44CE-BAA4-EAA8DD756E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BBA67-B5D0-437E-8800-775759EB05F4}"/>
              </a:ext>
            </a:extLst>
          </p:cNvPr>
          <p:cNvSpPr>
            <a:spLocks noGrp="1"/>
          </p:cNvSpPr>
          <p:nvPr>
            <p:ph type="dt" sz="half" idx="10"/>
          </p:nvPr>
        </p:nvSpPr>
        <p:spPr/>
        <p:txBody>
          <a:bodyPr/>
          <a:lstStyle/>
          <a:p>
            <a:fld id="{B612A279-0833-481D-8C56-F67FD0AC6C50}" type="datetime1">
              <a:rPr lang="en-US" smtClean="0"/>
              <a:t>7/29/2019</a:t>
            </a:fld>
            <a:endParaRPr lang="en-US" dirty="0"/>
          </a:p>
        </p:txBody>
      </p:sp>
      <p:sp>
        <p:nvSpPr>
          <p:cNvPr id="5" name="Footer Placeholder 4">
            <a:extLst>
              <a:ext uri="{FF2B5EF4-FFF2-40B4-BE49-F238E27FC236}">
                <a16:creationId xmlns:a16="http://schemas.microsoft.com/office/drawing/2014/main" id="{BAF2DE99-A23A-4483-958D-491364F055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727A24-5C06-44C6-B977-0A89E98FCAE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976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65DF9-7018-432D-9582-9771C2EC9C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CE3783-7E7A-4E52-B41C-B0F8344D7C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D718F-F782-4B46-8782-EE4350D5E786}"/>
              </a:ext>
            </a:extLst>
          </p:cNvPr>
          <p:cNvSpPr>
            <a:spLocks noGrp="1"/>
          </p:cNvSpPr>
          <p:nvPr>
            <p:ph type="dt" sz="half" idx="10"/>
          </p:nvPr>
        </p:nvSpPr>
        <p:spPr/>
        <p:txBody>
          <a:bodyPr/>
          <a:lstStyle/>
          <a:p>
            <a:fld id="{6587DA83-5663-4C9C-B9AA-0B40A3DAFF81}" type="datetime1">
              <a:rPr lang="en-US" smtClean="0"/>
              <a:t>7/29/2019</a:t>
            </a:fld>
            <a:endParaRPr lang="en-US" dirty="0"/>
          </a:p>
        </p:txBody>
      </p:sp>
      <p:sp>
        <p:nvSpPr>
          <p:cNvPr id="5" name="Footer Placeholder 4">
            <a:extLst>
              <a:ext uri="{FF2B5EF4-FFF2-40B4-BE49-F238E27FC236}">
                <a16:creationId xmlns:a16="http://schemas.microsoft.com/office/drawing/2014/main" id="{D01A37CF-3143-4594-A46B-E3686E805C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94422E-DB29-4F7C-9576-007286D5553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92821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E266-E0BB-499A-B260-BE0BF6481E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42B78-B88F-4246-99EB-86B538165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2B898-F053-46EB-9645-FF451BE8F62E}"/>
              </a:ext>
            </a:extLst>
          </p:cNvPr>
          <p:cNvSpPr>
            <a:spLocks noGrp="1"/>
          </p:cNvSpPr>
          <p:nvPr>
            <p:ph type="dt" sz="half" idx="10"/>
          </p:nvPr>
        </p:nvSpPr>
        <p:spPr/>
        <p:txBody>
          <a:bodyPr/>
          <a:lstStyle/>
          <a:p>
            <a:fld id="{4BE1D723-8F53-4F53-90B0-1982A396982E}" type="datetime1">
              <a:rPr lang="en-US" smtClean="0"/>
              <a:t>7/29/2019</a:t>
            </a:fld>
            <a:endParaRPr lang="en-US" dirty="0"/>
          </a:p>
        </p:txBody>
      </p:sp>
      <p:sp>
        <p:nvSpPr>
          <p:cNvPr id="5" name="Footer Placeholder 4">
            <a:extLst>
              <a:ext uri="{FF2B5EF4-FFF2-40B4-BE49-F238E27FC236}">
                <a16:creationId xmlns:a16="http://schemas.microsoft.com/office/drawing/2014/main" id="{F0A0A709-17BB-447C-942E-18851B1B3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E928A3-47E9-40A1-9A28-22997A8BA29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72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CB47-E3F5-490E-9E13-4BCB4CF68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8747BA-F6C1-4172-8A9E-83F846E968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0CE099-280A-4820-9D4A-ED8CD0B25CE2}"/>
              </a:ext>
            </a:extLst>
          </p:cNvPr>
          <p:cNvSpPr>
            <a:spLocks noGrp="1"/>
          </p:cNvSpPr>
          <p:nvPr>
            <p:ph type="dt" sz="half" idx="10"/>
          </p:nvPr>
        </p:nvSpPr>
        <p:spPr/>
        <p:txBody>
          <a:bodyPr/>
          <a:lstStyle/>
          <a:p>
            <a:fld id="{97669AF7-7BEB-44E4-9852-375E34362B5B}" type="datetime1">
              <a:rPr lang="en-US" smtClean="0"/>
              <a:t>7/29/2019</a:t>
            </a:fld>
            <a:endParaRPr lang="en-US" dirty="0"/>
          </a:p>
        </p:txBody>
      </p:sp>
      <p:sp>
        <p:nvSpPr>
          <p:cNvPr id="5" name="Footer Placeholder 4">
            <a:extLst>
              <a:ext uri="{FF2B5EF4-FFF2-40B4-BE49-F238E27FC236}">
                <a16:creationId xmlns:a16="http://schemas.microsoft.com/office/drawing/2014/main" id="{B5FB34E9-14FD-4319-939D-8BD0ACDFAD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16C1-83EA-43DE-9B3C-FCADF8734CA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636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C91C-8F3F-4AB6-846D-CB7A1F8DB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71B2B-7452-4B7A-9B6E-140D1EB9BA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8824B7-5660-4DF4-A874-EFE1C1B36A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54B73-FD58-48A7-94BD-B15EFDBE1BA1}"/>
              </a:ext>
            </a:extLst>
          </p:cNvPr>
          <p:cNvSpPr>
            <a:spLocks noGrp="1"/>
          </p:cNvSpPr>
          <p:nvPr>
            <p:ph type="dt" sz="half" idx="10"/>
          </p:nvPr>
        </p:nvSpPr>
        <p:spPr/>
        <p:txBody>
          <a:bodyPr/>
          <a:lstStyle/>
          <a:p>
            <a:fld id="{BAAAC38D-0552-4C82-B593-E6124DFADBE2}" type="datetime1">
              <a:rPr lang="en-US" smtClean="0"/>
              <a:t>7/29/2019</a:t>
            </a:fld>
            <a:endParaRPr lang="en-US" dirty="0"/>
          </a:p>
        </p:txBody>
      </p:sp>
      <p:sp>
        <p:nvSpPr>
          <p:cNvPr id="6" name="Footer Placeholder 5">
            <a:extLst>
              <a:ext uri="{FF2B5EF4-FFF2-40B4-BE49-F238E27FC236}">
                <a16:creationId xmlns:a16="http://schemas.microsoft.com/office/drawing/2014/main" id="{520808DC-5908-410F-BDA7-8F34973ED5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76D43C-4201-4190-BE4C-2AAAB72F1E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9948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DFCE-09E1-41F1-A213-0C05A6E8CB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CE22F9-3ADF-4AD0-99AC-47FD677BC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EAC2E9-5C9F-47ED-B4DF-B6F0B30BC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C8F2C-BAE4-4D5A-A1A3-4694F9F88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7C8D9-5360-4E91-B283-880EA8296E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C3229A-8566-4D4D-9A5E-C0C2600764AC}"/>
              </a:ext>
            </a:extLst>
          </p:cNvPr>
          <p:cNvSpPr>
            <a:spLocks noGrp="1"/>
          </p:cNvSpPr>
          <p:nvPr>
            <p:ph type="dt" sz="half" idx="10"/>
          </p:nvPr>
        </p:nvSpPr>
        <p:spPr/>
        <p:txBody>
          <a:bodyPr/>
          <a:lstStyle/>
          <a:p>
            <a:fld id="{D9DF0F1C-5577-4ACB-BB62-DF8F3C494C7E}" type="datetime1">
              <a:rPr lang="en-US" smtClean="0"/>
              <a:t>7/29/2019</a:t>
            </a:fld>
            <a:endParaRPr lang="en-US" dirty="0"/>
          </a:p>
        </p:txBody>
      </p:sp>
      <p:sp>
        <p:nvSpPr>
          <p:cNvPr id="8" name="Footer Placeholder 7">
            <a:extLst>
              <a:ext uri="{FF2B5EF4-FFF2-40B4-BE49-F238E27FC236}">
                <a16:creationId xmlns:a16="http://schemas.microsoft.com/office/drawing/2014/main" id="{2D42380E-B9E6-4529-9ACA-4D6D4A19A63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0ECFEB2-C0FA-42C8-AAF8-9A845BA2E90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99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DC2E-D9FA-4F71-BF64-3D1F0721CB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0A5AE2-F3E7-4E9A-84E8-E4F16AAFAACB}"/>
              </a:ext>
            </a:extLst>
          </p:cNvPr>
          <p:cNvSpPr>
            <a:spLocks noGrp="1"/>
          </p:cNvSpPr>
          <p:nvPr>
            <p:ph type="dt" sz="half" idx="10"/>
          </p:nvPr>
        </p:nvSpPr>
        <p:spPr/>
        <p:txBody>
          <a:bodyPr/>
          <a:lstStyle/>
          <a:p>
            <a:fld id="{1775B394-D9F9-4F0C-B15D-605F45CB9E9F}" type="datetime1">
              <a:rPr lang="en-US" smtClean="0"/>
              <a:t>7/29/2019</a:t>
            </a:fld>
            <a:endParaRPr lang="en-US" dirty="0"/>
          </a:p>
        </p:txBody>
      </p:sp>
      <p:sp>
        <p:nvSpPr>
          <p:cNvPr id="4" name="Footer Placeholder 3">
            <a:extLst>
              <a:ext uri="{FF2B5EF4-FFF2-40B4-BE49-F238E27FC236}">
                <a16:creationId xmlns:a16="http://schemas.microsoft.com/office/drawing/2014/main" id="{D1E3C88F-7F49-4963-B691-D7C891EB49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2BC33E-76EA-40F4-B2FB-927CC38BA68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98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7011F-F1A2-4CB8-A92C-1497B25B3E3A}"/>
              </a:ext>
            </a:extLst>
          </p:cNvPr>
          <p:cNvSpPr>
            <a:spLocks noGrp="1"/>
          </p:cNvSpPr>
          <p:nvPr>
            <p:ph type="dt" sz="half" idx="10"/>
          </p:nvPr>
        </p:nvSpPr>
        <p:spPr/>
        <p:txBody>
          <a:bodyPr/>
          <a:lstStyle/>
          <a:p>
            <a:fld id="{39667345-2558-425A-8533-9BFDBCE15005}" type="datetime1">
              <a:rPr lang="en-US" smtClean="0"/>
              <a:t>7/29/2019</a:t>
            </a:fld>
            <a:endParaRPr lang="en-US" dirty="0"/>
          </a:p>
        </p:txBody>
      </p:sp>
      <p:sp>
        <p:nvSpPr>
          <p:cNvPr id="3" name="Footer Placeholder 2">
            <a:extLst>
              <a:ext uri="{FF2B5EF4-FFF2-40B4-BE49-F238E27FC236}">
                <a16:creationId xmlns:a16="http://schemas.microsoft.com/office/drawing/2014/main" id="{18762C4D-4E2F-4E8E-9FDA-41B955760CF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4FF53B-D3CB-448B-9114-64BA6370652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556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7413-5DD4-46C3-B49B-366C3126A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E13E1-A3ED-4176-92BF-B20BA20670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660D7E-7CBB-4B40-A893-AD06AB23A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7ED4C-E88C-44A4-94C3-D4C621525357}"/>
              </a:ext>
            </a:extLst>
          </p:cNvPr>
          <p:cNvSpPr>
            <a:spLocks noGrp="1"/>
          </p:cNvSpPr>
          <p:nvPr>
            <p:ph type="dt" sz="half" idx="10"/>
          </p:nvPr>
        </p:nvSpPr>
        <p:spPr/>
        <p:txBody>
          <a:bodyPr/>
          <a:lstStyle/>
          <a:p>
            <a:fld id="{92BEA474-078D-4E9B-9B14-09A87B19DC46}" type="datetime1">
              <a:rPr lang="en-US" smtClean="0"/>
              <a:t>7/29/2019</a:t>
            </a:fld>
            <a:endParaRPr lang="en-US" dirty="0"/>
          </a:p>
        </p:txBody>
      </p:sp>
      <p:sp>
        <p:nvSpPr>
          <p:cNvPr id="6" name="Footer Placeholder 5">
            <a:extLst>
              <a:ext uri="{FF2B5EF4-FFF2-40B4-BE49-F238E27FC236}">
                <a16:creationId xmlns:a16="http://schemas.microsoft.com/office/drawing/2014/main" id="{3AA7216F-5B3A-4F50-8EB8-1EBE6ED46C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179293-CB0A-458C-B13D-7A979DDA9A7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4749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0BF-8BBC-4A87-A575-F80B625C9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FC7DF3-A808-413F-A253-91C04B7C78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B9F0D5-16C1-4187-80A4-4E8288F7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26038E-0BB4-46CF-9458-4842FEFD4F27}"/>
              </a:ext>
            </a:extLst>
          </p:cNvPr>
          <p:cNvSpPr>
            <a:spLocks noGrp="1"/>
          </p:cNvSpPr>
          <p:nvPr>
            <p:ph type="dt" sz="half" idx="10"/>
          </p:nvPr>
        </p:nvSpPr>
        <p:spPr/>
        <p:txBody>
          <a:bodyPr/>
          <a:lstStyle/>
          <a:p>
            <a:fld id="{4907D986-8816-4272-A432-0437A28A9828}" type="datetime1">
              <a:rPr lang="en-US" smtClean="0"/>
              <a:t>7/29/2019</a:t>
            </a:fld>
            <a:endParaRPr lang="en-US" dirty="0"/>
          </a:p>
        </p:txBody>
      </p:sp>
      <p:sp>
        <p:nvSpPr>
          <p:cNvPr id="6" name="Footer Placeholder 5">
            <a:extLst>
              <a:ext uri="{FF2B5EF4-FFF2-40B4-BE49-F238E27FC236}">
                <a16:creationId xmlns:a16="http://schemas.microsoft.com/office/drawing/2014/main" id="{967754BD-9B94-4BDB-ADBD-81ACCB3C559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3F5FB66D-9E41-4F27-BE56-04873E80F7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813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C3CD9A-E911-4CB3-90A2-934C42C56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4CF89D-F715-4148-918E-47FE65B79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C4178-8CB1-4C80-AAFD-4DC01227D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7/29/2019</a:t>
            </a:fld>
            <a:endParaRPr lang="en-US" dirty="0"/>
          </a:p>
        </p:txBody>
      </p:sp>
      <p:sp>
        <p:nvSpPr>
          <p:cNvPr id="5" name="Footer Placeholder 4">
            <a:extLst>
              <a:ext uri="{FF2B5EF4-FFF2-40B4-BE49-F238E27FC236}">
                <a16:creationId xmlns:a16="http://schemas.microsoft.com/office/drawing/2014/main" id="{EFD557EA-A50A-431B-B544-A26587C165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78639B0-5EE5-4BC8-A3AA-F7DC5F177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201582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Another_Airplane!_(4676723312).jpg" TargetMode="External"/><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axpixel.net/Information-Chart-Statistics-Graph-Data-Analysis-3411311"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large passenger jet flying through a cloudy blue sky&#10;&#10;Description automatically generated">
            <a:extLst>
              <a:ext uri="{FF2B5EF4-FFF2-40B4-BE49-F238E27FC236}">
                <a16:creationId xmlns:a16="http://schemas.microsoft.com/office/drawing/2014/main" id="{81BF250B-3115-44E9-8C2A-E05262283796}"/>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544" r="16478"/>
          <a:stretch/>
        </p:blipFill>
        <p:spPr>
          <a:xfrm>
            <a:off x="5202864" y="-1"/>
            <a:ext cx="6989135"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FE91138-6943-4D62-9F0D-69D0354222E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 </a:t>
            </a:r>
          </a:p>
        </p:txBody>
      </p:sp>
      <p:sp>
        <p:nvSpPr>
          <p:cNvPr id="4" name="Content Placeholder 3">
            <a:extLst>
              <a:ext uri="{FF2B5EF4-FFF2-40B4-BE49-F238E27FC236}">
                <a16:creationId xmlns:a16="http://schemas.microsoft.com/office/drawing/2014/main" id="{8C7AE04B-279E-497D-A269-41493B5A1CC1}"/>
              </a:ext>
            </a:extLst>
          </p:cNvPr>
          <p:cNvSpPr>
            <a:spLocks noGrp="1"/>
          </p:cNvSpPr>
          <p:nvPr>
            <p:ph sz="half" idx="2"/>
          </p:nvPr>
        </p:nvSpPr>
        <p:spPr>
          <a:xfrm>
            <a:off x="163788" y="1886689"/>
            <a:ext cx="6336250" cy="3040912"/>
          </a:xfrm>
        </p:spPr>
        <p:txBody>
          <a:bodyPr vert="horz" lIns="91440" tIns="45720" rIns="91440" bIns="45720" rtlCol="0">
            <a:normAutofit/>
          </a:bodyPr>
          <a:lstStyle/>
          <a:p>
            <a:r>
              <a:rPr lang="en-US" sz="3600" dirty="0">
                <a:solidFill>
                  <a:schemeClr val="accent2">
                    <a:lumMod val="75000"/>
                  </a:schemeClr>
                </a:solidFill>
              </a:rPr>
              <a:t>Is there a price different flying out Houston or New York?</a:t>
            </a:r>
          </a:p>
          <a:p>
            <a:endParaRPr lang="en-US" sz="3600" dirty="0">
              <a:solidFill>
                <a:schemeClr val="accent2">
                  <a:lumMod val="75000"/>
                </a:schemeClr>
              </a:solidFill>
            </a:endParaRPr>
          </a:p>
          <a:p>
            <a:r>
              <a:rPr lang="en-US" sz="3600" dirty="0">
                <a:solidFill>
                  <a:schemeClr val="accent2">
                    <a:lumMod val="75000"/>
                  </a:schemeClr>
                </a:solidFill>
              </a:rPr>
              <a:t>Is non-stop fly </a:t>
            </a:r>
            <a:r>
              <a:rPr lang="en-US" sz="3600" b="1" i="1" u="sng" dirty="0">
                <a:solidFill>
                  <a:schemeClr val="accent2">
                    <a:lumMod val="75000"/>
                  </a:schemeClr>
                </a:solidFill>
              </a:rPr>
              <a:t>always</a:t>
            </a:r>
            <a:r>
              <a:rPr lang="en-US" sz="3600" dirty="0">
                <a:solidFill>
                  <a:schemeClr val="accent2">
                    <a:lumMod val="75000"/>
                  </a:schemeClr>
                </a:solidFill>
              </a:rPr>
              <a:t> more expensive?</a:t>
            </a:r>
            <a:endParaRPr lang="en-US" sz="3600" dirty="0"/>
          </a:p>
        </p:txBody>
      </p:sp>
    </p:spTree>
    <p:extLst>
      <p:ext uri="{BB962C8B-B14F-4D97-AF65-F5344CB8AC3E}">
        <p14:creationId xmlns:p14="http://schemas.microsoft.com/office/powerpoint/2010/main" val="419229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1481470" y="319122"/>
            <a:ext cx="9976397" cy="2849671"/>
          </a:xfrm>
        </p:spPr>
        <p:txBody>
          <a:bodyPr vert="horz" lIns="91440" tIns="45720" rIns="91440" bIns="45720" rtlCol="0" anchor="b">
            <a:normAutofit/>
          </a:bodyPr>
          <a:lstStyle/>
          <a:p>
            <a:pPr>
              <a:lnSpc>
                <a:spcPct val="90000"/>
              </a:lnSpc>
            </a:pPr>
            <a:r>
              <a:rPr lang="en-US" sz="4700" b="1" dirty="0">
                <a:solidFill>
                  <a:srgbClr val="FFFFFF"/>
                </a:solidFill>
              </a:rPr>
              <a:t>Deep Dive  - Data Analysis Visualization </a:t>
            </a:r>
          </a:p>
        </p:txBody>
      </p:sp>
    </p:spTree>
    <p:extLst>
      <p:ext uri="{BB962C8B-B14F-4D97-AF65-F5344CB8AC3E}">
        <p14:creationId xmlns:p14="http://schemas.microsoft.com/office/powerpoint/2010/main" val="36130160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12645-F312-482A-AC38-FD84190C03FE}"/>
              </a:ext>
            </a:extLst>
          </p:cNvPr>
          <p:cNvSpPr txBox="1"/>
          <p:nvPr/>
        </p:nvSpPr>
        <p:spPr>
          <a:xfrm>
            <a:off x="6094855" y="1261331"/>
            <a:ext cx="5537163" cy="2736511"/>
          </a:xfrm>
          <a:prstGeom prst="rect">
            <a:avLst/>
          </a:prstGeom>
        </p:spPr>
        <p:txBody>
          <a:bodyPr vert="horz" lIns="91440" tIns="45720" rIns="91440" bIns="45720" rtlCol="0" anchor="b">
            <a:normAutofit/>
          </a:bodyPr>
          <a:lstStyle/>
          <a:p>
            <a:pPr algn="r">
              <a:spcBef>
                <a:spcPct val="0"/>
              </a:spcBef>
              <a:spcAft>
                <a:spcPts val="600"/>
              </a:spcAft>
            </a:pPr>
            <a:r>
              <a:rPr lang="en-US" sz="5400" dirty="0">
                <a:solidFill>
                  <a:schemeClr val="accent1"/>
                </a:solidFill>
                <a:latin typeface="+mj-lt"/>
                <a:ea typeface="+mj-ea"/>
                <a:cs typeface="+mj-cs"/>
              </a:rPr>
              <a:t>Deep – Dive </a:t>
            </a:r>
          </a:p>
          <a:p>
            <a:pPr algn="r">
              <a:spcBef>
                <a:spcPct val="0"/>
              </a:spcBef>
              <a:spcAft>
                <a:spcPts val="600"/>
              </a:spcAft>
            </a:pPr>
            <a:r>
              <a:rPr lang="en-US" sz="5400" dirty="0">
                <a:solidFill>
                  <a:schemeClr val="accent1"/>
                </a:solidFill>
                <a:latin typeface="+mj-lt"/>
                <a:ea typeface="+mj-ea"/>
                <a:cs typeface="+mj-cs"/>
              </a:rPr>
              <a:t>Data Analysis </a:t>
            </a:r>
          </a:p>
        </p:txBody>
      </p:sp>
      <p:pic>
        <p:nvPicPr>
          <p:cNvPr id="4" name="Picture 3" descr="A drawing of a cartoon character&#10;&#10;Description automatically generated">
            <a:extLst>
              <a:ext uri="{FF2B5EF4-FFF2-40B4-BE49-F238E27FC236}">
                <a16:creationId xmlns:a16="http://schemas.microsoft.com/office/drawing/2014/main" id="{B979D472-C583-4E2A-931F-3968B631850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074" r="7353" b="-1"/>
          <a:stretch/>
        </p:blipFill>
        <p:spPr>
          <a:xfrm>
            <a:off x="888603" y="1261330"/>
            <a:ext cx="4973212" cy="4335340"/>
          </a:xfrm>
          <a:prstGeom prst="rect">
            <a:avLst/>
          </a:prstGeom>
        </p:spPr>
      </p:pic>
    </p:spTree>
    <p:extLst>
      <p:ext uri="{BB962C8B-B14F-4D97-AF65-F5344CB8AC3E}">
        <p14:creationId xmlns:p14="http://schemas.microsoft.com/office/powerpoint/2010/main" val="245714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A09D8CA-86D8-44AC-B03F-B69DBB7DF4E4}"/>
              </a:ext>
            </a:extLst>
          </p:cNvPr>
          <p:cNvSpPr txBox="1"/>
          <p:nvPr/>
        </p:nvSpPr>
        <p:spPr>
          <a:xfrm>
            <a:off x="6828573" y="1493566"/>
            <a:ext cx="3935001" cy="4185761"/>
          </a:xfrm>
          <a:prstGeom prst="rect">
            <a:avLst/>
          </a:prstGeom>
          <a:noFill/>
        </p:spPr>
        <p:txBody>
          <a:bodyPr wrap="square" rtlCol="0">
            <a:spAutoFit/>
          </a:bodyPr>
          <a:lstStyle/>
          <a:p>
            <a:pPr marL="342900" indent="-342900">
              <a:buAutoNum type="arabicPeriod"/>
            </a:pPr>
            <a:r>
              <a:rPr lang="en-US" sz="1400" dirty="0"/>
              <a:t>Average price is calculated based on user searches on any departure date in December. </a:t>
            </a:r>
          </a:p>
          <a:p>
            <a:pPr marL="342900" indent="-342900">
              <a:buAutoNum type="arabicPeriod"/>
            </a:pPr>
            <a:endParaRPr lang="en-US" sz="1400" dirty="0"/>
          </a:p>
          <a:p>
            <a:pPr marL="342900" indent="-342900">
              <a:buAutoNum type="arabicPeriod"/>
            </a:pPr>
            <a:r>
              <a:rPr lang="en-US" sz="1400" dirty="0"/>
              <a:t>The fares include both direct and indirect options.</a:t>
            </a:r>
          </a:p>
          <a:p>
            <a:pPr marL="342900" indent="-342900">
              <a:buAutoNum type="arabicPeriod"/>
            </a:pPr>
            <a:endParaRPr lang="en-US" sz="1400" dirty="0"/>
          </a:p>
          <a:p>
            <a:pPr marL="342900" indent="-342900">
              <a:buAutoNum type="arabicPeriod"/>
            </a:pPr>
            <a:r>
              <a:rPr lang="en-US" sz="1400" dirty="0"/>
              <a:t>We notice it’s extremely expensive to go to Brussels and Stockholm because: </a:t>
            </a:r>
          </a:p>
          <a:p>
            <a:pPr marL="342900" indent="-342900">
              <a:buAutoNum type="arabicPeriod"/>
            </a:pPr>
            <a:endParaRPr lang="en-US" sz="1400" dirty="0"/>
          </a:p>
          <a:p>
            <a:pPr marL="800100" lvl="1" indent="-342900">
              <a:buAutoNum type="alphaLcPeriod"/>
            </a:pPr>
            <a:r>
              <a:rPr lang="en-US" sz="1400" dirty="0"/>
              <a:t>There’s no non-stop options to these cities from IAH</a:t>
            </a:r>
          </a:p>
          <a:p>
            <a:pPr marL="800100" lvl="1" indent="-342900">
              <a:buAutoNum type="alphaLcPeriod"/>
            </a:pPr>
            <a:r>
              <a:rPr lang="en-US" sz="1400" dirty="0"/>
              <a:t>User searches are all around the last week of December when ticket prices are usually the highest of the year. </a:t>
            </a:r>
          </a:p>
          <a:p>
            <a:pPr marL="342900" indent="-342900">
              <a:buAutoNum type="arabicPeriod"/>
            </a:pPr>
            <a:endParaRPr lang="en-US" sz="1400" dirty="0"/>
          </a:p>
          <a:p>
            <a:endParaRPr lang="en-US" sz="1400" b="1" dirty="0"/>
          </a:p>
          <a:p>
            <a:endParaRPr lang="en-US" sz="1400" dirty="0"/>
          </a:p>
        </p:txBody>
      </p:sp>
      <p:sp>
        <p:nvSpPr>
          <p:cNvPr id="22" name="TextBox 21">
            <a:extLst>
              <a:ext uri="{FF2B5EF4-FFF2-40B4-BE49-F238E27FC236}">
                <a16:creationId xmlns:a16="http://schemas.microsoft.com/office/drawing/2014/main" id="{DE9E2AFD-DF9C-4332-827E-A6A107263A4D}"/>
              </a:ext>
            </a:extLst>
          </p:cNvPr>
          <p:cNvSpPr txBox="1"/>
          <p:nvPr/>
        </p:nvSpPr>
        <p:spPr>
          <a:xfrm>
            <a:off x="512390" y="201056"/>
            <a:ext cx="6912244" cy="369332"/>
          </a:xfrm>
          <a:prstGeom prst="rect">
            <a:avLst/>
          </a:prstGeom>
          <a:noFill/>
        </p:spPr>
        <p:txBody>
          <a:bodyPr wrap="square" rtlCol="0">
            <a:spAutoFit/>
          </a:bodyPr>
          <a:lstStyle/>
          <a:p>
            <a:r>
              <a:rPr lang="en-US" dirty="0">
                <a:solidFill>
                  <a:schemeClr val="accent2">
                    <a:lumMod val="75000"/>
                  </a:schemeClr>
                </a:solidFill>
              </a:rPr>
              <a:t>IAH: Average price to various destinations in December:</a:t>
            </a:r>
          </a:p>
        </p:txBody>
      </p:sp>
      <p:pic>
        <p:nvPicPr>
          <p:cNvPr id="4" name="Picture 3" descr="A close up of a map&#10;&#10;Description automatically generated">
            <a:extLst>
              <a:ext uri="{FF2B5EF4-FFF2-40B4-BE49-F238E27FC236}">
                <a16:creationId xmlns:a16="http://schemas.microsoft.com/office/drawing/2014/main" id="{25C00233-5018-4374-8E83-B6415B92C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0388"/>
            <a:ext cx="6675455" cy="6211456"/>
          </a:xfrm>
          <a:prstGeom prst="rect">
            <a:avLst/>
          </a:prstGeom>
        </p:spPr>
      </p:pic>
      <p:sp>
        <p:nvSpPr>
          <p:cNvPr id="5" name="Arrow: Left 4">
            <a:extLst>
              <a:ext uri="{FF2B5EF4-FFF2-40B4-BE49-F238E27FC236}">
                <a16:creationId xmlns:a16="http://schemas.microsoft.com/office/drawing/2014/main" id="{D9AB7FC6-70C5-4968-9287-D9F779157651}"/>
              </a:ext>
            </a:extLst>
          </p:cNvPr>
          <p:cNvSpPr/>
          <p:nvPr/>
        </p:nvSpPr>
        <p:spPr>
          <a:xfrm>
            <a:off x="1757916" y="133970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89F4527C-953B-420D-AE91-2FC7FE8EAE62}"/>
              </a:ext>
            </a:extLst>
          </p:cNvPr>
          <p:cNvSpPr/>
          <p:nvPr/>
        </p:nvSpPr>
        <p:spPr>
          <a:xfrm rot="18859111">
            <a:off x="5212424" y="510925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442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42BE6A1-FFD6-4D85-8139-E9A8E9744A6C}"/>
              </a:ext>
            </a:extLst>
          </p:cNvPr>
          <p:cNvPicPr>
            <a:picLocks noChangeAspect="1"/>
          </p:cNvPicPr>
          <p:nvPr/>
        </p:nvPicPr>
        <p:blipFill>
          <a:blip r:embed="rId2"/>
          <a:stretch>
            <a:fillRect/>
          </a:stretch>
        </p:blipFill>
        <p:spPr>
          <a:xfrm>
            <a:off x="1213114" y="1601063"/>
            <a:ext cx="9657339" cy="3195664"/>
          </a:xfrm>
          <a:prstGeom prst="rect">
            <a:avLst/>
          </a:prstGeom>
        </p:spPr>
      </p:pic>
      <p:sp>
        <p:nvSpPr>
          <p:cNvPr id="22" name="TextBox 21">
            <a:extLst>
              <a:ext uri="{FF2B5EF4-FFF2-40B4-BE49-F238E27FC236}">
                <a16:creationId xmlns:a16="http://schemas.microsoft.com/office/drawing/2014/main" id="{DF318596-ABE1-4D32-9C29-EA02E71706B9}"/>
              </a:ext>
            </a:extLst>
          </p:cNvPr>
          <p:cNvSpPr txBox="1"/>
          <p:nvPr/>
        </p:nvSpPr>
        <p:spPr>
          <a:xfrm>
            <a:off x="767170" y="650930"/>
            <a:ext cx="10569840" cy="646331"/>
          </a:xfrm>
          <a:prstGeom prst="rect">
            <a:avLst/>
          </a:prstGeom>
          <a:noFill/>
        </p:spPr>
        <p:txBody>
          <a:bodyPr wrap="square" rtlCol="0">
            <a:spAutoFit/>
          </a:bodyPr>
          <a:lstStyle/>
          <a:p>
            <a:r>
              <a:rPr lang="en-US" dirty="0">
                <a:solidFill>
                  <a:schemeClr val="accent2">
                    <a:lumMod val="75000"/>
                  </a:schemeClr>
                </a:solidFill>
              </a:rPr>
              <a:t>IAH: Since quotes generated are based on user searches, what are the top searched destination by Houstonians? </a:t>
            </a:r>
          </a:p>
        </p:txBody>
      </p:sp>
      <p:sp>
        <p:nvSpPr>
          <p:cNvPr id="23" name="TextBox 22">
            <a:extLst>
              <a:ext uri="{FF2B5EF4-FFF2-40B4-BE49-F238E27FC236}">
                <a16:creationId xmlns:a16="http://schemas.microsoft.com/office/drawing/2014/main" id="{AA4A64D8-07AD-4B81-8F8D-0268691CA495}"/>
              </a:ext>
            </a:extLst>
          </p:cNvPr>
          <p:cNvSpPr txBox="1"/>
          <p:nvPr/>
        </p:nvSpPr>
        <p:spPr>
          <a:xfrm>
            <a:off x="1569202" y="5066268"/>
            <a:ext cx="6912244" cy="369332"/>
          </a:xfrm>
          <a:prstGeom prst="rect">
            <a:avLst/>
          </a:prstGeom>
          <a:noFill/>
        </p:spPr>
        <p:txBody>
          <a:bodyPr wrap="square" rtlCol="0">
            <a:spAutoFit/>
          </a:bodyPr>
          <a:lstStyle/>
          <a:p>
            <a:r>
              <a:rPr lang="en-US" dirty="0">
                <a:solidFill>
                  <a:srgbClr val="FF0000"/>
                </a:solidFill>
              </a:rPr>
              <a:t>Does more user searches drive up the price? </a:t>
            </a:r>
          </a:p>
        </p:txBody>
      </p:sp>
    </p:spTree>
    <p:extLst>
      <p:ext uri="{BB962C8B-B14F-4D97-AF65-F5344CB8AC3E}">
        <p14:creationId xmlns:p14="http://schemas.microsoft.com/office/powerpoint/2010/main" val="111818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C6F67A8-4D8E-47A7-8E78-2D039E17BC16}"/>
              </a:ext>
            </a:extLst>
          </p:cNvPr>
          <p:cNvSpPr txBox="1"/>
          <p:nvPr/>
        </p:nvSpPr>
        <p:spPr>
          <a:xfrm>
            <a:off x="639579" y="381571"/>
            <a:ext cx="6912244" cy="369332"/>
          </a:xfrm>
          <a:prstGeom prst="rect">
            <a:avLst/>
          </a:prstGeom>
          <a:noFill/>
        </p:spPr>
        <p:txBody>
          <a:bodyPr wrap="square" rtlCol="0">
            <a:spAutoFit/>
          </a:bodyPr>
          <a:lstStyle/>
          <a:p>
            <a:r>
              <a:rPr lang="en-US" dirty="0">
                <a:solidFill>
                  <a:schemeClr val="accent2">
                    <a:lumMod val="75000"/>
                  </a:schemeClr>
                </a:solidFill>
              </a:rPr>
              <a:t>IAH: Is non-stop fly </a:t>
            </a:r>
            <a:r>
              <a:rPr lang="en-US" b="1" i="1" u="sng" dirty="0">
                <a:solidFill>
                  <a:schemeClr val="accent2">
                    <a:lumMod val="75000"/>
                  </a:schemeClr>
                </a:solidFill>
              </a:rPr>
              <a:t>always</a:t>
            </a:r>
            <a:r>
              <a:rPr lang="en-US" dirty="0">
                <a:solidFill>
                  <a:schemeClr val="accent2">
                    <a:lumMod val="75000"/>
                  </a:schemeClr>
                </a:solidFill>
              </a:rPr>
              <a:t> more expensive? </a:t>
            </a:r>
          </a:p>
        </p:txBody>
      </p:sp>
      <p:sp>
        <p:nvSpPr>
          <p:cNvPr id="22" name="TextBox 21">
            <a:extLst>
              <a:ext uri="{FF2B5EF4-FFF2-40B4-BE49-F238E27FC236}">
                <a16:creationId xmlns:a16="http://schemas.microsoft.com/office/drawing/2014/main" id="{EEA0BABE-E4E3-447C-B58F-67BC7E712493}"/>
              </a:ext>
            </a:extLst>
          </p:cNvPr>
          <p:cNvSpPr txBox="1"/>
          <p:nvPr/>
        </p:nvSpPr>
        <p:spPr>
          <a:xfrm>
            <a:off x="7981885" y="2897369"/>
            <a:ext cx="3473494" cy="1384995"/>
          </a:xfrm>
          <a:prstGeom prst="rect">
            <a:avLst/>
          </a:prstGeom>
          <a:noFill/>
        </p:spPr>
        <p:txBody>
          <a:bodyPr wrap="square" rtlCol="0">
            <a:spAutoFit/>
          </a:bodyPr>
          <a:lstStyle/>
          <a:p>
            <a:r>
              <a:rPr lang="en-US" sz="4800" dirty="0">
                <a:solidFill>
                  <a:schemeClr val="accent2">
                    <a:lumMod val="75000"/>
                  </a:schemeClr>
                </a:solidFill>
              </a:rPr>
              <a:t>Not Really! </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descr="A close up of a device&#10;&#10;Description automatically generated">
            <a:extLst>
              <a:ext uri="{FF2B5EF4-FFF2-40B4-BE49-F238E27FC236}">
                <a16:creationId xmlns:a16="http://schemas.microsoft.com/office/drawing/2014/main" id="{55799DB9-B5F1-4C19-A436-F4DCA1AEE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89" y="750903"/>
            <a:ext cx="7625031" cy="5922737"/>
          </a:xfrm>
          <a:prstGeom prst="rect">
            <a:avLst/>
          </a:prstGeom>
        </p:spPr>
      </p:pic>
      <p:sp>
        <p:nvSpPr>
          <p:cNvPr id="4" name="Arrow: Left 3">
            <a:extLst>
              <a:ext uri="{FF2B5EF4-FFF2-40B4-BE49-F238E27FC236}">
                <a16:creationId xmlns:a16="http://schemas.microsoft.com/office/drawing/2014/main" id="{C8A9C5F4-C893-4300-AA71-3C154BC926B9}"/>
              </a:ext>
            </a:extLst>
          </p:cNvPr>
          <p:cNvSpPr/>
          <p:nvPr/>
        </p:nvSpPr>
        <p:spPr>
          <a:xfrm>
            <a:off x="3154326" y="2452577"/>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C71D309B-472A-4175-B764-6B762AFDFD2B}"/>
              </a:ext>
            </a:extLst>
          </p:cNvPr>
          <p:cNvSpPr/>
          <p:nvPr/>
        </p:nvSpPr>
        <p:spPr>
          <a:xfrm>
            <a:off x="4710224" y="982011"/>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6ABB7849-4A5B-4485-9FEA-2850D827D49A}"/>
              </a:ext>
            </a:extLst>
          </p:cNvPr>
          <p:cNvSpPr/>
          <p:nvPr/>
        </p:nvSpPr>
        <p:spPr>
          <a:xfrm rot="18929852">
            <a:off x="5747847" y="5234173"/>
            <a:ext cx="1199357" cy="340249"/>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92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183F4DA-925F-418E-8F0F-E770168AE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24" y="915156"/>
            <a:ext cx="9361603" cy="5942844"/>
          </a:xfrm>
          <a:prstGeom prst="rect">
            <a:avLst/>
          </a:prstGeom>
        </p:spPr>
      </p:pic>
      <p:sp>
        <p:nvSpPr>
          <p:cNvPr id="18" name="TextBox 17">
            <a:extLst>
              <a:ext uri="{FF2B5EF4-FFF2-40B4-BE49-F238E27FC236}">
                <a16:creationId xmlns:a16="http://schemas.microsoft.com/office/drawing/2014/main" id="{6F09B4B9-FB25-4A11-B988-16DE1C7D4680}"/>
              </a:ext>
            </a:extLst>
          </p:cNvPr>
          <p:cNvSpPr txBox="1"/>
          <p:nvPr/>
        </p:nvSpPr>
        <p:spPr>
          <a:xfrm>
            <a:off x="583830" y="276466"/>
            <a:ext cx="6912244" cy="369332"/>
          </a:xfrm>
          <a:prstGeom prst="rect">
            <a:avLst/>
          </a:prstGeom>
          <a:noFill/>
        </p:spPr>
        <p:txBody>
          <a:bodyPr wrap="square" rtlCol="0">
            <a:spAutoFit/>
          </a:bodyPr>
          <a:lstStyle/>
          <a:p>
            <a:r>
              <a:rPr lang="en-US" dirty="0">
                <a:solidFill>
                  <a:schemeClr val="accent2">
                    <a:lumMod val="75000"/>
                  </a:schemeClr>
                </a:solidFill>
              </a:rPr>
              <a:t>IAH: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9457227" y="1239700"/>
            <a:ext cx="2536524" cy="2646878"/>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Emirates offers A380 non-stop service to Dubai. Routes with connections are mostly thru KLM, British, or Delta. Prices for each segment can add up which end up more expensive in total. </a:t>
            </a:r>
          </a:p>
          <a:p>
            <a:pPr marL="342900" indent="-342900">
              <a:buFont typeface="Arial" panose="020B0604020202020204" pitchFamily="34" charset="0"/>
              <a:buChar char="•"/>
            </a:pPr>
            <a:endParaRPr lang="en-US" sz="1400" dirty="0">
              <a:solidFill>
                <a:schemeClr val="accent1">
                  <a:lumMod val="50000"/>
                </a:schemeClr>
              </a:solidFill>
            </a:endParaRPr>
          </a:p>
        </p:txBody>
      </p:sp>
      <p:sp>
        <p:nvSpPr>
          <p:cNvPr id="5" name="Rectangle: Rounded Corners 4">
            <a:extLst>
              <a:ext uri="{FF2B5EF4-FFF2-40B4-BE49-F238E27FC236}">
                <a16:creationId xmlns:a16="http://schemas.microsoft.com/office/drawing/2014/main" id="{E49CBCD2-7477-429D-B022-476F4F9DE655}"/>
              </a:ext>
            </a:extLst>
          </p:cNvPr>
          <p:cNvSpPr/>
          <p:nvPr/>
        </p:nvSpPr>
        <p:spPr>
          <a:xfrm>
            <a:off x="4776426" y="1598188"/>
            <a:ext cx="3406679" cy="23669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dirty="0">
                <a:solidFill>
                  <a:schemeClr val="bg1"/>
                </a:solidFill>
              </a:rPr>
              <a:t>Variance = Green bar (direct) - Red bar  (Indirect) from the previous slide.</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Baseline $0 means there’s no difference flying either way.</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Lower than $0 is the price savings if flying direct.</a:t>
            </a:r>
          </a:p>
        </p:txBody>
      </p:sp>
    </p:spTree>
    <p:extLst>
      <p:ext uri="{BB962C8B-B14F-4D97-AF65-F5344CB8AC3E}">
        <p14:creationId xmlns:p14="http://schemas.microsoft.com/office/powerpoint/2010/main" val="1071399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ORD: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8924473" y="1210032"/>
            <a:ext cx="2536524" cy="1354217"/>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r>
              <a:rPr lang="en-US" sz="1400" dirty="0">
                <a:solidFill>
                  <a:schemeClr val="accent1">
                    <a:lumMod val="50000"/>
                  </a:schemeClr>
                </a:solidFill>
              </a:rPr>
              <a:t>If </a:t>
            </a:r>
            <a:r>
              <a:rPr lang="en-US" sz="1400" dirty="0">
                <a:solidFill>
                  <a:schemeClr val="accent2">
                    <a:lumMod val="75000"/>
                  </a:schemeClr>
                </a:solidFill>
              </a:rPr>
              <a:t>travelling within US, flying non-stop is cheaper most of the time.</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49381E47-3B88-4071-99C3-EC0FAAEE641E}"/>
              </a:ext>
            </a:extLst>
          </p:cNvPr>
          <p:cNvPicPr>
            <a:picLocks noChangeAspect="1"/>
          </p:cNvPicPr>
          <p:nvPr/>
        </p:nvPicPr>
        <p:blipFill>
          <a:blip r:embed="rId2"/>
          <a:stretch>
            <a:fillRect/>
          </a:stretch>
        </p:blipFill>
        <p:spPr>
          <a:xfrm>
            <a:off x="706833" y="1118314"/>
            <a:ext cx="8053830" cy="5026764"/>
          </a:xfrm>
          <a:prstGeom prst="rect">
            <a:avLst/>
          </a:prstGeom>
        </p:spPr>
      </p:pic>
    </p:spTree>
    <p:extLst>
      <p:ext uri="{BB962C8B-B14F-4D97-AF65-F5344CB8AC3E}">
        <p14:creationId xmlns:p14="http://schemas.microsoft.com/office/powerpoint/2010/main" val="937883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JFK: Price Variance of Direct vs. Indirect:</a:t>
            </a:r>
          </a:p>
        </p:txBody>
      </p:sp>
      <p:pic>
        <p:nvPicPr>
          <p:cNvPr id="2" name="Picture 1">
            <a:extLst>
              <a:ext uri="{FF2B5EF4-FFF2-40B4-BE49-F238E27FC236}">
                <a16:creationId xmlns:a16="http://schemas.microsoft.com/office/drawing/2014/main" id="{B5C3E68E-CFD8-41F5-8072-B49EC06E5805}"/>
              </a:ext>
            </a:extLst>
          </p:cNvPr>
          <p:cNvPicPr>
            <a:picLocks noChangeAspect="1"/>
          </p:cNvPicPr>
          <p:nvPr/>
        </p:nvPicPr>
        <p:blipFill>
          <a:blip r:embed="rId2"/>
          <a:stretch>
            <a:fillRect/>
          </a:stretch>
        </p:blipFill>
        <p:spPr>
          <a:xfrm>
            <a:off x="799074" y="1177289"/>
            <a:ext cx="8074957" cy="5085267"/>
          </a:xfrm>
          <a:prstGeom prst="rect">
            <a:avLst/>
          </a:prstGeom>
        </p:spPr>
      </p:pic>
      <p:sp>
        <p:nvSpPr>
          <p:cNvPr id="17" name="Rectangle 16">
            <a:extLst>
              <a:ext uri="{FF2B5EF4-FFF2-40B4-BE49-F238E27FC236}">
                <a16:creationId xmlns:a16="http://schemas.microsoft.com/office/drawing/2014/main" id="{6BF8BB00-29BB-4F2A-AB73-34EC577F409D}"/>
              </a:ext>
            </a:extLst>
          </p:cNvPr>
          <p:cNvSpPr/>
          <p:nvPr/>
        </p:nvSpPr>
        <p:spPr>
          <a:xfrm>
            <a:off x="8924473" y="1233279"/>
            <a:ext cx="2536524" cy="1785104"/>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285750" indent="-285750">
              <a:buFont typeface="Arial" panose="020B0604020202020204" pitchFamily="34" charset="0"/>
              <a:buChar char="•"/>
            </a:pPr>
            <a:r>
              <a:rPr lang="en-US" sz="1400" dirty="0">
                <a:solidFill>
                  <a:schemeClr val="accent2">
                    <a:lumMod val="75000"/>
                  </a:schemeClr>
                </a:solidFill>
              </a:rPr>
              <a:t>Paris - Almost no difference because it’s a major hub for European budget airline - Norwegian.</a:t>
            </a:r>
          </a:p>
          <a:p>
            <a:pPr marL="342900" indent="-342900">
              <a:buAutoNum type="arabicPeriod"/>
            </a:pPr>
            <a:endParaRPr lang="en-US" sz="1400" dirty="0">
              <a:solidFill>
                <a:schemeClr val="accent1">
                  <a:lumMod val="50000"/>
                </a:schemeClr>
              </a:solidFill>
            </a:endParaRPr>
          </a:p>
        </p:txBody>
      </p:sp>
      <p:pic>
        <p:nvPicPr>
          <p:cNvPr id="3" name="Picture 2">
            <a:extLst>
              <a:ext uri="{FF2B5EF4-FFF2-40B4-BE49-F238E27FC236}">
                <a16:creationId xmlns:a16="http://schemas.microsoft.com/office/drawing/2014/main" id="{2CB64EC1-9B75-43C1-8A97-56798B616A73}"/>
              </a:ext>
            </a:extLst>
          </p:cNvPr>
          <p:cNvPicPr>
            <a:picLocks noChangeAspect="1"/>
          </p:cNvPicPr>
          <p:nvPr/>
        </p:nvPicPr>
        <p:blipFill>
          <a:blip r:embed="rId3"/>
          <a:stretch>
            <a:fillRect/>
          </a:stretch>
        </p:blipFill>
        <p:spPr>
          <a:xfrm>
            <a:off x="7319980" y="3048000"/>
            <a:ext cx="4072946" cy="3169151"/>
          </a:xfrm>
          <a:prstGeom prst="rect">
            <a:avLst/>
          </a:prstGeom>
        </p:spPr>
      </p:pic>
    </p:spTree>
    <p:extLst>
      <p:ext uri="{BB962C8B-B14F-4D97-AF65-F5344CB8AC3E}">
        <p14:creationId xmlns:p14="http://schemas.microsoft.com/office/powerpoint/2010/main" val="4061216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LAX: Price Variance of Direct vs. Indirect:</a:t>
            </a:r>
          </a:p>
        </p:txBody>
      </p:sp>
      <p:sp>
        <p:nvSpPr>
          <p:cNvPr id="19" name="Rectangle 18">
            <a:extLst>
              <a:ext uri="{FF2B5EF4-FFF2-40B4-BE49-F238E27FC236}">
                <a16:creationId xmlns:a16="http://schemas.microsoft.com/office/drawing/2014/main" id="{F7200979-DD36-46CF-818E-0FF282DC0673}"/>
              </a:ext>
            </a:extLst>
          </p:cNvPr>
          <p:cNvSpPr/>
          <p:nvPr/>
        </p:nvSpPr>
        <p:spPr>
          <a:xfrm>
            <a:off x="8924473" y="1310769"/>
            <a:ext cx="2536524" cy="3077766"/>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Price variances are within $100 for many Asian cities because many direct flights from LAX, a major gateway to Asia.</a:t>
            </a:r>
          </a:p>
          <a:p>
            <a:pPr marL="342900" indent="-342900">
              <a:buFont typeface="Arial" panose="020B0604020202020204" pitchFamily="34" charset="0"/>
              <a:buChar char="•"/>
            </a:pPr>
            <a:endParaRPr lang="en-US" sz="1400"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Time is money. If price variance is less than $100 to an international location, fly non-stop! </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6B52C199-C148-4E79-91F3-39B53495D414}"/>
              </a:ext>
            </a:extLst>
          </p:cNvPr>
          <p:cNvPicPr>
            <a:picLocks noChangeAspect="1"/>
          </p:cNvPicPr>
          <p:nvPr/>
        </p:nvPicPr>
        <p:blipFill>
          <a:blip r:embed="rId2"/>
          <a:stretch>
            <a:fillRect/>
          </a:stretch>
        </p:blipFill>
        <p:spPr>
          <a:xfrm>
            <a:off x="758906" y="1109873"/>
            <a:ext cx="8078440" cy="5152684"/>
          </a:xfrm>
          <a:prstGeom prst="rect">
            <a:avLst/>
          </a:prstGeom>
        </p:spPr>
      </p:pic>
    </p:spTree>
    <p:extLst>
      <p:ext uri="{BB962C8B-B14F-4D97-AF65-F5344CB8AC3E}">
        <p14:creationId xmlns:p14="http://schemas.microsoft.com/office/powerpoint/2010/main" val="1992274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DAB26AC-85C4-4E1A-9DC5-F969CC6B4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9" y="1325524"/>
            <a:ext cx="8633597" cy="5192233"/>
          </a:xfrm>
          <a:prstGeom prst="rect">
            <a:avLst/>
          </a:prstGeom>
        </p:spPr>
      </p:pic>
      <p:sp>
        <p:nvSpPr>
          <p:cNvPr id="15" name="TextBox 14">
            <a:extLst>
              <a:ext uri="{FF2B5EF4-FFF2-40B4-BE49-F238E27FC236}">
                <a16:creationId xmlns:a16="http://schemas.microsoft.com/office/drawing/2014/main" id="{6585E247-9B75-4A87-A79C-22E33B4A625C}"/>
              </a:ext>
            </a:extLst>
          </p:cNvPr>
          <p:cNvSpPr txBox="1"/>
          <p:nvPr/>
        </p:nvSpPr>
        <p:spPr>
          <a:xfrm>
            <a:off x="953146" y="736169"/>
            <a:ext cx="6912244" cy="369332"/>
          </a:xfrm>
          <a:prstGeom prst="rect">
            <a:avLst/>
          </a:prstGeom>
          <a:noFill/>
        </p:spPr>
        <p:txBody>
          <a:bodyPr wrap="square" rtlCol="0">
            <a:spAutoFit/>
          </a:bodyPr>
          <a:lstStyle/>
          <a:p>
            <a:r>
              <a:rPr lang="en-US" dirty="0">
                <a:solidFill>
                  <a:schemeClr val="accent2">
                    <a:lumMod val="75000"/>
                  </a:schemeClr>
                </a:solidFill>
              </a:rPr>
              <a:t>Want to take a vacation this December? </a:t>
            </a:r>
          </a:p>
        </p:txBody>
      </p:sp>
      <p:sp>
        <p:nvSpPr>
          <p:cNvPr id="3" name="Rectangle 2">
            <a:extLst>
              <a:ext uri="{FF2B5EF4-FFF2-40B4-BE49-F238E27FC236}">
                <a16:creationId xmlns:a16="http://schemas.microsoft.com/office/drawing/2014/main" id="{833497F0-23AC-4582-B920-CA06DFBC5BC3}"/>
              </a:ext>
            </a:extLst>
          </p:cNvPr>
          <p:cNvSpPr/>
          <p:nvPr/>
        </p:nvSpPr>
        <p:spPr>
          <a:xfrm>
            <a:off x="5131341" y="1559989"/>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Budget Traveler (&lt;$500)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18" name="TextBox 17">
            <a:extLst>
              <a:ext uri="{FF2B5EF4-FFF2-40B4-BE49-F238E27FC236}">
                <a16:creationId xmlns:a16="http://schemas.microsoft.com/office/drawing/2014/main" id="{1F972037-7A0F-45F0-8B2C-DEFFE841EE02}"/>
              </a:ext>
            </a:extLst>
          </p:cNvPr>
          <p:cNvSpPr txBox="1"/>
          <p:nvPr/>
        </p:nvSpPr>
        <p:spPr>
          <a:xfrm>
            <a:off x="8748999" y="1979029"/>
            <a:ext cx="2731241" cy="2739211"/>
          </a:xfrm>
          <a:prstGeom prst="rect">
            <a:avLst/>
          </a:prstGeom>
          <a:noFill/>
        </p:spPr>
        <p:txBody>
          <a:bodyPr wrap="square" rtlCol="0">
            <a:spAutoFit/>
          </a:bodyPr>
          <a:lstStyle/>
          <a:p>
            <a:r>
              <a:rPr lang="en-US" b="1" dirty="0"/>
              <a:t>Disclaimer: </a:t>
            </a:r>
          </a:p>
          <a:p>
            <a:endParaRPr lang="en-US" sz="1400" b="1" dirty="0"/>
          </a:p>
          <a:p>
            <a:r>
              <a:rPr lang="en-US" sz="1400" dirty="0"/>
              <a:t>Price subject to change and varies by booking sites. Fare presented is an average based on user searches for any departure date in month of December obtained from Skyscanner API. As prices change daily, you may or may not find the prices online after class!</a:t>
            </a:r>
          </a:p>
        </p:txBody>
      </p:sp>
    </p:spTree>
    <p:extLst>
      <p:ext uri="{BB962C8B-B14F-4D97-AF65-F5344CB8AC3E}">
        <p14:creationId xmlns:p14="http://schemas.microsoft.com/office/powerpoint/2010/main" val="602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7359-21D3-40AC-84CA-620503EFA752}"/>
              </a:ext>
            </a:extLst>
          </p:cNvPr>
          <p:cNvSpPr>
            <a:spLocks noGrp="1"/>
          </p:cNvSpPr>
          <p:nvPr>
            <p:ph type="ctrTitle"/>
          </p:nvPr>
        </p:nvSpPr>
        <p:spPr>
          <a:xfrm>
            <a:off x="1495647" y="191384"/>
            <a:ext cx="9870837" cy="1013637"/>
          </a:xfrm>
        </p:spPr>
        <p:txBody>
          <a:bodyPr anchor="b">
            <a:normAutofit/>
          </a:bodyPr>
          <a:lstStyle/>
          <a:p>
            <a:r>
              <a:rPr lang="en-US" sz="4400" b="1" dirty="0">
                <a:solidFill>
                  <a:schemeClr val="tx1"/>
                </a:solidFill>
                <a:latin typeface="Abadi" panose="020B0604020202020204" pitchFamily="34" charset="0"/>
              </a:rPr>
              <a:t>Discovering Travel Options</a:t>
            </a:r>
          </a:p>
        </p:txBody>
      </p:sp>
      <p:pic>
        <p:nvPicPr>
          <p:cNvPr id="3" name="Picture 2">
            <a:extLst>
              <a:ext uri="{FF2B5EF4-FFF2-40B4-BE49-F238E27FC236}">
                <a16:creationId xmlns:a16="http://schemas.microsoft.com/office/drawing/2014/main" id="{1A82FC56-CF48-41AD-808D-976081863C99}"/>
              </a:ext>
            </a:extLst>
          </p:cNvPr>
          <p:cNvPicPr>
            <a:picLocks noChangeAspect="1"/>
          </p:cNvPicPr>
          <p:nvPr/>
        </p:nvPicPr>
        <p:blipFill>
          <a:blip r:embed="rId2"/>
          <a:stretch>
            <a:fillRect/>
          </a:stretch>
        </p:blipFill>
        <p:spPr>
          <a:xfrm>
            <a:off x="0" y="1715385"/>
            <a:ext cx="9692474" cy="3792279"/>
          </a:xfrm>
          <a:prstGeom prst="rect">
            <a:avLst/>
          </a:prstGeom>
        </p:spPr>
      </p:pic>
      <p:sp>
        <p:nvSpPr>
          <p:cNvPr id="5" name="TextBox 4">
            <a:extLst>
              <a:ext uri="{FF2B5EF4-FFF2-40B4-BE49-F238E27FC236}">
                <a16:creationId xmlns:a16="http://schemas.microsoft.com/office/drawing/2014/main" id="{34D290EB-0793-4D4A-BA11-58367B8AF683}"/>
              </a:ext>
            </a:extLst>
          </p:cNvPr>
          <p:cNvSpPr txBox="1"/>
          <p:nvPr/>
        </p:nvSpPr>
        <p:spPr>
          <a:xfrm>
            <a:off x="9557036" y="2565991"/>
            <a:ext cx="2721934" cy="2554545"/>
          </a:xfrm>
          <a:prstGeom prst="rect">
            <a:avLst/>
          </a:prstGeom>
          <a:noFill/>
        </p:spPr>
        <p:txBody>
          <a:bodyPr wrap="square" rtlCol="0">
            <a:spAutoFit/>
          </a:bodyPr>
          <a:lstStyle/>
          <a:p>
            <a:pPr algn="ctr"/>
            <a:r>
              <a:rPr lang="en-US" sz="3200" b="1" u="sng" dirty="0"/>
              <a:t>Team Members</a:t>
            </a:r>
          </a:p>
          <a:p>
            <a:pPr marL="285750" indent="-285750" algn="ctr">
              <a:buFont typeface="Arial" panose="020B0604020202020204" pitchFamily="34" charset="0"/>
              <a:buChar char="•"/>
            </a:pPr>
            <a:r>
              <a:rPr lang="en-US" sz="3200" dirty="0"/>
              <a:t>Jessie </a:t>
            </a:r>
            <a:r>
              <a:rPr lang="en-US" sz="3200" dirty="0" err="1"/>
              <a:t>Kuo</a:t>
            </a:r>
            <a:endParaRPr lang="en-US" sz="3200" dirty="0"/>
          </a:p>
          <a:p>
            <a:pPr marL="285750" indent="-285750" algn="ctr">
              <a:buFont typeface="Arial" panose="020B0604020202020204" pitchFamily="34" charset="0"/>
              <a:buChar char="•"/>
            </a:pPr>
            <a:r>
              <a:rPr lang="en-US" sz="3200" dirty="0"/>
              <a:t>Ren Galindo</a:t>
            </a:r>
          </a:p>
          <a:p>
            <a:pPr marL="285750" indent="-285750" algn="ctr">
              <a:buFont typeface="Arial" panose="020B0604020202020204" pitchFamily="34" charset="0"/>
              <a:buChar char="•"/>
            </a:pPr>
            <a:r>
              <a:rPr lang="en-US" sz="3200" dirty="0"/>
              <a:t>Pablo Jordan</a:t>
            </a:r>
          </a:p>
        </p:txBody>
      </p:sp>
    </p:spTree>
    <p:extLst>
      <p:ext uri="{BB962C8B-B14F-4D97-AF65-F5344CB8AC3E}">
        <p14:creationId xmlns:p14="http://schemas.microsoft.com/office/powerpoint/2010/main" val="16304862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8372D1B-3214-40D9-90FD-121C85C68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4" y="465917"/>
            <a:ext cx="11150009" cy="5848990"/>
          </a:xfrm>
          <a:prstGeom prst="rect">
            <a:avLst/>
          </a:prstGeom>
        </p:spPr>
      </p:pic>
      <p:sp>
        <p:nvSpPr>
          <p:cNvPr id="20" name="Rectangle 19">
            <a:extLst>
              <a:ext uri="{FF2B5EF4-FFF2-40B4-BE49-F238E27FC236}">
                <a16:creationId xmlns:a16="http://schemas.microsoft.com/office/drawing/2014/main" id="{890393CF-2387-4982-984C-6151C8D7F969}"/>
              </a:ext>
            </a:extLst>
          </p:cNvPr>
          <p:cNvSpPr/>
          <p:nvPr/>
        </p:nvSpPr>
        <p:spPr>
          <a:xfrm>
            <a:off x="6164649" y="1563975"/>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Deep Pocket ($500 to $1000)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22" name="TextBox 21">
            <a:extLst>
              <a:ext uri="{FF2B5EF4-FFF2-40B4-BE49-F238E27FC236}">
                <a16:creationId xmlns:a16="http://schemas.microsoft.com/office/drawing/2014/main" id="{CC55A64B-8AA3-42CE-A01B-E19C2E526C87}"/>
              </a:ext>
            </a:extLst>
          </p:cNvPr>
          <p:cNvSpPr txBox="1"/>
          <p:nvPr/>
        </p:nvSpPr>
        <p:spPr>
          <a:xfrm>
            <a:off x="7535837" y="2136368"/>
            <a:ext cx="2889057" cy="400110"/>
          </a:xfrm>
          <a:prstGeom prst="rect">
            <a:avLst/>
          </a:prstGeom>
          <a:noFill/>
        </p:spPr>
        <p:txBody>
          <a:bodyPr wrap="square" rtlCol="0">
            <a:spAutoFit/>
          </a:bodyPr>
          <a:lstStyle/>
          <a:p>
            <a:r>
              <a:rPr lang="en-US" sz="2000" dirty="0">
                <a:solidFill>
                  <a:srgbClr val="FF0000"/>
                </a:solidFill>
              </a:rPr>
              <a:t>Good deals to Asia!</a:t>
            </a:r>
          </a:p>
        </p:txBody>
      </p:sp>
    </p:spTree>
    <p:extLst>
      <p:ext uri="{BB962C8B-B14F-4D97-AF65-F5344CB8AC3E}">
        <p14:creationId xmlns:p14="http://schemas.microsoft.com/office/powerpoint/2010/main" val="1669960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a:lnSpc>
                <a:spcPct val="90000"/>
              </a:lnSpc>
            </a:pPr>
            <a:r>
              <a:rPr lang="en-US" sz="4700" dirty="0">
                <a:solidFill>
                  <a:srgbClr val="FFFFFF"/>
                </a:solidFill>
              </a:rPr>
              <a:t>Fun Observations</a:t>
            </a:r>
          </a:p>
        </p:txBody>
      </p:sp>
      <p:sp>
        <p:nvSpPr>
          <p:cNvPr id="5" name="Text Placeholder 4">
            <a:extLst>
              <a:ext uri="{FF2B5EF4-FFF2-40B4-BE49-F238E27FC236}">
                <a16:creationId xmlns:a16="http://schemas.microsoft.com/office/drawing/2014/main" id="{099CD96F-B9AE-49A7-8C33-DDE02A1C6B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031159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F856A-B73E-4A9A-8677-F9052FAF7CF9}"/>
              </a:ext>
            </a:extLst>
          </p:cNvPr>
          <p:cNvSpPr txBox="1"/>
          <p:nvPr/>
        </p:nvSpPr>
        <p:spPr>
          <a:xfrm>
            <a:off x="953146" y="736169"/>
            <a:ext cx="6912244" cy="369332"/>
          </a:xfrm>
          <a:prstGeom prst="rect">
            <a:avLst/>
          </a:prstGeom>
          <a:noFill/>
        </p:spPr>
        <p:txBody>
          <a:bodyPr wrap="square" rtlCol="0">
            <a:spAutoFit/>
          </a:bodyPr>
          <a:lstStyle/>
          <a:p>
            <a:r>
              <a:rPr lang="en-US" dirty="0">
                <a:solidFill>
                  <a:srgbClr val="FF0000"/>
                </a:solidFill>
              </a:rPr>
              <a:t>Question 1</a:t>
            </a:r>
            <a:r>
              <a:rPr lang="en-US" dirty="0"/>
              <a:t>: JFK - Why flying to Providence, RI is so expensive?</a:t>
            </a:r>
          </a:p>
        </p:txBody>
      </p:sp>
      <p:pic>
        <p:nvPicPr>
          <p:cNvPr id="6" name="Picture 5">
            <a:extLst>
              <a:ext uri="{FF2B5EF4-FFF2-40B4-BE49-F238E27FC236}">
                <a16:creationId xmlns:a16="http://schemas.microsoft.com/office/drawing/2014/main" id="{110F552C-BFA9-4910-B397-DA12FC9CC1EE}"/>
              </a:ext>
            </a:extLst>
          </p:cNvPr>
          <p:cNvPicPr>
            <a:picLocks noChangeAspect="1"/>
          </p:cNvPicPr>
          <p:nvPr/>
        </p:nvPicPr>
        <p:blipFill>
          <a:blip r:embed="rId2"/>
          <a:stretch>
            <a:fillRect/>
          </a:stretch>
        </p:blipFill>
        <p:spPr>
          <a:xfrm>
            <a:off x="1787904" y="1091614"/>
            <a:ext cx="8262747" cy="5264378"/>
          </a:xfrm>
          <a:prstGeom prst="rect">
            <a:avLst/>
          </a:prstGeom>
        </p:spPr>
      </p:pic>
    </p:spTree>
    <p:extLst>
      <p:ext uri="{BB962C8B-B14F-4D97-AF65-F5344CB8AC3E}">
        <p14:creationId xmlns:p14="http://schemas.microsoft.com/office/powerpoint/2010/main" val="535266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35142B-2012-4D65-9016-B250BD1F9A0C}"/>
              </a:ext>
            </a:extLst>
          </p:cNvPr>
          <p:cNvPicPr>
            <a:picLocks noChangeAspect="1"/>
          </p:cNvPicPr>
          <p:nvPr/>
        </p:nvPicPr>
        <p:blipFill>
          <a:blip r:embed="rId2"/>
          <a:stretch>
            <a:fillRect/>
          </a:stretch>
        </p:blipFill>
        <p:spPr>
          <a:xfrm>
            <a:off x="978164" y="3104177"/>
            <a:ext cx="9949912" cy="910258"/>
          </a:xfrm>
          <a:prstGeom prst="rect">
            <a:avLst/>
          </a:prstGeom>
        </p:spPr>
      </p:pic>
      <p:sp>
        <p:nvSpPr>
          <p:cNvPr id="22" name="TextBox 21">
            <a:extLst>
              <a:ext uri="{FF2B5EF4-FFF2-40B4-BE49-F238E27FC236}">
                <a16:creationId xmlns:a16="http://schemas.microsoft.com/office/drawing/2014/main" id="{3469EDBA-22F1-4DF9-BBAF-53985AD17030}"/>
              </a:ext>
            </a:extLst>
          </p:cNvPr>
          <p:cNvSpPr txBox="1"/>
          <p:nvPr/>
        </p:nvSpPr>
        <p:spPr>
          <a:xfrm>
            <a:off x="998598" y="809894"/>
            <a:ext cx="9252488" cy="1754326"/>
          </a:xfrm>
          <a:prstGeom prst="rect">
            <a:avLst/>
          </a:prstGeom>
          <a:noFill/>
        </p:spPr>
        <p:txBody>
          <a:bodyPr wrap="square" rtlCol="0">
            <a:spAutoFit/>
          </a:bodyPr>
          <a:lstStyle/>
          <a:p>
            <a:r>
              <a:rPr lang="en-US" b="1" i="1" dirty="0">
                <a:solidFill>
                  <a:schemeClr val="accent1">
                    <a:lumMod val="50000"/>
                  </a:schemeClr>
                </a:solidFill>
              </a:rPr>
              <a:t>Observations:</a:t>
            </a:r>
          </a:p>
          <a:p>
            <a:endParaRPr lang="en-US" dirty="0"/>
          </a:p>
          <a:p>
            <a:pPr marL="800100" lvl="1" indent="-342900">
              <a:buAutoNum type="arabicPeriod"/>
            </a:pPr>
            <a:r>
              <a:rPr lang="en-US" dirty="0"/>
              <a:t>Only 3 searches are available, 2 of which depart on Christmas Eve.</a:t>
            </a:r>
          </a:p>
          <a:p>
            <a:pPr marL="800100" lvl="1" indent="-342900">
              <a:buAutoNum type="arabicPeriod"/>
            </a:pPr>
            <a:endParaRPr lang="en-US" dirty="0"/>
          </a:p>
          <a:p>
            <a:pPr marL="800100" lvl="1" indent="-342900">
              <a:buAutoNum type="arabicPeriod"/>
            </a:pPr>
            <a:r>
              <a:rPr lang="en-US" dirty="0"/>
              <a:t>The one that cost almost $3,000 is the only non-stop option.</a:t>
            </a:r>
          </a:p>
          <a:p>
            <a:pPr marL="342900" indent="-342900">
              <a:buAutoNum type="arabicPeriod"/>
            </a:pPr>
            <a:endParaRPr lang="en-US" dirty="0"/>
          </a:p>
        </p:txBody>
      </p:sp>
      <p:sp>
        <p:nvSpPr>
          <p:cNvPr id="2" name="Rectangle 1">
            <a:extLst>
              <a:ext uri="{FF2B5EF4-FFF2-40B4-BE49-F238E27FC236}">
                <a16:creationId xmlns:a16="http://schemas.microsoft.com/office/drawing/2014/main" id="{A7960794-916E-4436-B287-D499B70E4D42}"/>
              </a:ext>
            </a:extLst>
          </p:cNvPr>
          <p:cNvSpPr/>
          <p:nvPr/>
        </p:nvSpPr>
        <p:spPr>
          <a:xfrm>
            <a:off x="402193" y="4639158"/>
            <a:ext cx="10359470"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dirty="0">
                <a:solidFill>
                  <a:srgbClr val="FF0000"/>
                </a:solidFill>
              </a:rPr>
              <a:t>Never heard of “Linear Air”, have you?</a:t>
            </a:r>
            <a:endParaRPr lang="en-US" sz="5400" b="1" cap="none" spc="0" dirty="0">
              <a:ln/>
              <a:solidFill>
                <a:schemeClr val="accent4"/>
              </a:solidFill>
              <a:effectLst/>
            </a:endParaRPr>
          </a:p>
        </p:txBody>
      </p:sp>
    </p:spTree>
    <p:extLst>
      <p:ext uri="{BB962C8B-B14F-4D97-AF65-F5344CB8AC3E}">
        <p14:creationId xmlns:p14="http://schemas.microsoft.com/office/powerpoint/2010/main" val="1090867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8A61C-8786-40B9-ABDA-A75A229CCFB0}"/>
              </a:ext>
            </a:extLst>
          </p:cNvPr>
          <p:cNvPicPr>
            <a:picLocks noChangeAspect="1"/>
          </p:cNvPicPr>
          <p:nvPr/>
        </p:nvPicPr>
        <p:blipFill>
          <a:blip r:embed="rId2"/>
          <a:stretch>
            <a:fillRect/>
          </a:stretch>
        </p:blipFill>
        <p:spPr>
          <a:xfrm>
            <a:off x="402956" y="1771768"/>
            <a:ext cx="9221491" cy="3567398"/>
          </a:xfrm>
          <a:prstGeom prst="rect">
            <a:avLst/>
          </a:prstGeom>
        </p:spPr>
      </p:pic>
      <p:sp>
        <p:nvSpPr>
          <p:cNvPr id="6" name="Rectangle 5">
            <a:extLst>
              <a:ext uri="{FF2B5EF4-FFF2-40B4-BE49-F238E27FC236}">
                <a16:creationId xmlns:a16="http://schemas.microsoft.com/office/drawing/2014/main" id="{E922201A-BAE5-4D79-9B33-A6E64C929D05}"/>
              </a:ext>
            </a:extLst>
          </p:cNvPr>
          <p:cNvSpPr/>
          <p:nvPr/>
        </p:nvSpPr>
        <p:spPr>
          <a:xfrm>
            <a:off x="304132" y="518013"/>
            <a:ext cx="653678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That’s Nice……..$$$</a:t>
            </a:r>
          </a:p>
        </p:txBody>
      </p:sp>
    </p:spTree>
    <p:extLst>
      <p:ext uri="{BB962C8B-B14F-4D97-AF65-F5344CB8AC3E}">
        <p14:creationId xmlns:p14="http://schemas.microsoft.com/office/powerpoint/2010/main" val="2827152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5" y="736169"/>
            <a:ext cx="8508569" cy="369332"/>
          </a:xfrm>
          <a:prstGeom prst="rect">
            <a:avLst/>
          </a:prstGeom>
          <a:noFill/>
        </p:spPr>
        <p:txBody>
          <a:bodyPr wrap="square" rtlCol="0">
            <a:spAutoFit/>
          </a:bodyPr>
          <a:lstStyle/>
          <a:p>
            <a:r>
              <a:rPr lang="en-US" dirty="0">
                <a:solidFill>
                  <a:srgbClr val="FF0000"/>
                </a:solidFill>
              </a:rPr>
              <a:t>Question 2</a:t>
            </a:r>
            <a:r>
              <a:rPr lang="en-US" dirty="0"/>
              <a:t>: What are the top searched destinations in east and west coast?</a:t>
            </a:r>
          </a:p>
        </p:txBody>
      </p:sp>
      <p:pic>
        <p:nvPicPr>
          <p:cNvPr id="2" name="Picture 1">
            <a:extLst>
              <a:ext uri="{FF2B5EF4-FFF2-40B4-BE49-F238E27FC236}">
                <a16:creationId xmlns:a16="http://schemas.microsoft.com/office/drawing/2014/main" id="{E60AC6CD-E42D-48F6-8596-37AD2CF16D81}"/>
              </a:ext>
            </a:extLst>
          </p:cNvPr>
          <p:cNvPicPr>
            <a:picLocks noChangeAspect="1"/>
          </p:cNvPicPr>
          <p:nvPr/>
        </p:nvPicPr>
        <p:blipFill>
          <a:blip r:embed="rId2"/>
          <a:stretch>
            <a:fillRect/>
          </a:stretch>
        </p:blipFill>
        <p:spPr>
          <a:xfrm>
            <a:off x="3899226" y="1154415"/>
            <a:ext cx="7806600" cy="2816153"/>
          </a:xfrm>
          <a:prstGeom prst="rect">
            <a:avLst/>
          </a:prstGeom>
        </p:spPr>
      </p:pic>
      <p:sp>
        <p:nvSpPr>
          <p:cNvPr id="26" name="TextBox 25">
            <a:extLst>
              <a:ext uri="{FF2B5EF4-FFF2-40B4-BE49-F238E27FC236}">
                <a16:creationId xmlns:a16="http://schemas.microsoft.com/office/drawing/2014/main" id="{BC670620-4A4F-452F-AF5B-991C20055F8B}"/>
              </a:ext>
            </a:extLst>
          </p:cNvPr>
          <p:cNvSpPr txBox="1"/>
          <p:nvPr/>
        </p:nvSpPr>
        <p:spPr>
          <a:xfrm>
            <a:off x="845782" y="1741537"/>
            <a:ext cx="2873812" cy="1692771"/>
          </a:xfrm>
          <a:prstGeom prst="rect">
            <a:avLst/>
          </a:prstGeom>
          <a:noFill/>
        </p:spPr>
        <p:txBody>
          <a:bodyPr wrap="square" rtlCol="0">
            <a:spAutoFit/>
          </a:bodyPr>
          <a:lstStyle/>
          <a:p>
            <a:r>
              <a:rPr lang="en-US" dirty="0">
                <a:solidFill>
                  <a:srgbClr val="FF0000"/>
                </a:solidFill>
              </a:rPr>
              <a:t>New York: </a:t>
            </a:r>
          </a:p>
          <a:p>
            <a:r>
              <a:rPr lang="en-US" sz="1600" b="1" dirty="0"/>
              <a:t>1. Johannesburg</a:t>
            </a:r>
            <a:r>
              <a:rPr lang="en-US" sz="1600" dirty="0"/>
              <a:t> – </a:t>
            </a:r>
            <a:r>
              <a:rPr lang="en-US" sz="1400" dirty="0"/>
              <a:t>Gateway to Africa</a:t>
            </a:r>
          </a:p>
          <a:p>
            <a:pPr marL="342900" indent="-342900">
              <a:buAutoNum type="arabicPeriod"/>
            </a:pPr>
            <a:endParaRPr lang="en-US" sz="800" dirty="0"/>
          </a:p>
          <a:p>
            <a:r>
              <a:rPr lang="en-US" sz="1600" b="1" dirty="0"/>
              <a:t>2. Rome &amp; Milan </a:t>
            </a:r>
            <a:r>
              <a:rPr lang="en-US" sz="1600" dirty="0"/>
              <a:t>– </a:t>
            </a:r>
            <a:r>
              <a:rPr lang="en-US" sz="1400" dirty="0"/>
              <a:t>Fashion Capital? Large Italian population?</a:t>
            </a:r>
            <a:r>
              <a:rPr lang="en-US" dirty="0"/>
              <a:t>		</a:t>
            </a:r>
          </a:p>
        </p:txBody>
      </p:sp>
      <p:sp>
        <p:nvSpPr>
          <p:cNvPr id="27" name="TextBox 26">
            <a:extLst>
              <a:ext uri="{FF2B5EF4-FFF2-40B4-BE49-F238E27FC236}">
                <a16:creationId xmlns:a16="http://schemas.microsoft.com/office/drawing/2014/main" id="{AF51E567-9A32-40E5-BF94-777DC03BCB1A}"/>
              </a:ext>
            </a:extLst>
          </p:cNvPr>
          <p:cNvSpPr txBox="1"/>
          <p:nvPr/>
        </p:nvSpPr>
        <p:spPr>
          <a:xfrm>
            <a:off x="818379" y="3993960"/>
            <a:ext cx="3032952" cy="2154436"/>
          </a:xfrm>
          <a:prstGeom prst="rect">
            <a:avLst/>
          </a:prstGeom>
          <a:noFill/>
        </p:spPr>
        <p:txBody>
          <a:bodyPr wrap="square" rtlCol="0">
            <a:spAutoFit/>
          </a:bodyPr>
          <a:lstStyle/>
          <a:p>
            <a:r>
              <a:rPr lang="en-US" dirty="0">
                <a:solidFill>
                  <a:srgbClr val="FF0000"/>
                </a:solidFill>
              </a:rPr>
              <a:t>Los Angeles: </a:t>
            </a:r>
          </a:p>
          <a:p>
            <a:r>
              <a:rPr lang="en-US" sz="1600" b="1" dirty="0"/>
              <a:t>1. Sydney &amp; Auckland</a:t>
            </a:r>
            <a:r>
              <a:rPr lang="en-US" sz="1600" dirty="0"/>
              <a:t> – </a:t>
            </a:r>
            <a:r>
              <a:rPr lang="en-US" sz="1400" dirty="0"/>
              <a:t>Gateway to South Pacific. Qantas, Air New Zealand, Virgin Australia offer non-stop flights</a:t>
            </a:r>
          </a:p>
          <a:p>
            <a:pPr marL="342900" indent="-342900">
              <a:buAutoNum type="arabicPeriod"/>
            </a:pPr>
            <a:endParaRPr lang="en-US" sz="800" dirty="0"/>
          </a:p>
          <a:p>
            <a:r>
              <a:rPr lang="en-US" sz="1600" b="1" dirty="0"/>
              <a:t>2. Asia </a:t>
            </a:r>
            <a:r>
              <a:rPr lang="en-US" sz="1600" dirty="0"/>
              <a:t>– Gateway to many Asian countries</a:t>
            </a:r>
            <a:endParaRPr lang="en-US" sz="1400" dirty="0"/>
          </a:p>
          <a:p>
            <a:r>
              <a:rPr lang="en-US" dirty="0"/>
              <a:t>		</a:t>
            </a:r>
          </a:p>
        </p:txBody>
      </p:sp>
      <p:pic>
        <p:nvPicPr>
          <p:cNvPr id="28" name="Picture 27">
            <a:extLst>
              <a:ext uri="{FF2B5EF4-FFF2-40B4-BE49-F238E27FC236}">
                <a16:creationId xmlns:a16="http://schemas.microsoft.com/office/drawing/2014/main" id="{D5D180B4-8030-4B56-A449-AA76C6E7B201}"/>
              </a:ext>
            </a:extLst>
          </p:cNvPr>
          <p:cNvPicPr>
            <a:picLocks noChangeAspect="1"/>
          </p:cNvPicPr>
          <p:nvPr/>
        </p:nvPicPr>
        <p:blipFill>
          <a:blip r:embed="rId3"/>
          <a:stretch>
            <a:fillRect/>
          </a:stretch>
        </p:blipFill>
        <p:spPr>
          <a:xfrm>
            <a:off x="4088921" y="3617050"/>
            <a:ext cx="7616905" cy="2761652"/>
          </a:xfrm>
          <a:prstGeom prst="rect">
            <a:avLst/>
          </a:prstGeom>
        </p:spPr>
      </p:pic>
      <p:sp>
        <p:nvSpPr>
          <p:cNvPr id="15" name="Rectangle 14">
            <a:extLst>
              <a:ext uri="{FF2B5EF4-FFF2-40B4-BE49-F238E27FC236}">
                <a16:creationId xmlns:a16="http://schemas.microsoft.com/office/drawing/2014/main" id="{4632FBD5-6292-4E13-81FC-EF71D3EBD9F3}"/>
              </a:ext>
            </a:extLst>
          </p:cNvPr>
          <p:cNvSpPr/>
          <p:nvPr/>
        </p:nvSpPr>
        <p:spPr>
          <a:xfrm>
            <a:off x="833877" y="1256778"/>
            <a:ext cx="1710725" cy="369332"/>
          </a:xfrm>
          <a:prstGeom prst="rect">
            <a:avLst/>
          </a:prstGeom>
        </p:spPr>
        <p:txBody>
          <a:bodyPr wrap="none">
            <a:spAutoFit/>
          </a:bodyPr>
          <a:lstStyle/>
          <a:p>
            <a:r>
              <a:rPr lang="en-US" b="1" i="1" dirty="0">
                <a:solidFill>
                  <a:schemeClr val="accent1">
                    <a:lumMod val="50000"/>
                  </a:schemeClr>
                </a:solidFill>
              </a:rPr>
              <a:t>Observations:</a:t>
            </a:r>
          </a:p>
        </p:txBody>
      </p:sp>
    </p:spTree>
    <p:extLst>
      <p:ext uri="{BB962C8B-B14F-4D97-AF65-F5344CB8AC3E}">
        <p14:creationId xmlns:p14="http://schemas.microsoft.com/office/powerpoint/2010/main" val="3730584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6" y="782662"/>
            <a:ext cx="10166887" cy="923330"/>
          </a:xfrm>
          <a:prstGeom prst="rect">
            <a:avLst/>
          </a:prstGeom>
          <a:noFill/>
        </p:spPr>
        <p:txBody>
          <a:bodyPr wrap="square" rtlCol="0">
            <a:spAutoFit/>
          </a:bodyPr>
          <a:lstStyle/>
          <a:p>
            <a:r>
              <a:rPr lang="en-US" dirty="0">
                <a:solidFill>
                  <a:srgbClr val="FF0000"/>
                </a:solidFill>
              </a:rPr>
              <a:t>Question 3: </a:t>
            </a:r>
            <a:r>
              <a:rPr lang="en-US" dirty="0"/>
              <a:t>Flying Direct to </a:t>
            </a:r>
            <a:r>
              <a:rPr lang="en-US" b="1" dirty="0"/>
              <a:t>Dubai</a:t>
            </a:r>
            <a:r>
              <a:rPr lang="en-US" dirty="0"/>
              <a:t> is much cheaper from </a:t>
            </a:r>
            <a:r>
              <a:rPr lang="en-US" u="sng" dirty="0"/>
              <a:t>IAH</a:t>
            </a:r>
            <a:r>
              <a:rPr lang="en-US" dirty="0"/>
              <a:t>, but why is it to </a:t>
            </a:r>
            <a:r>
              <a:rPr lang="en-US" b="1" dirty="0"/>
              <a:t>Abu Dhabi </a:t>
            </a:r>
            <a:r>
              <a:rPr lang="en-US" dirty="0"/>
              <a:t>from </a:t>
            </a:r>
            <a:r>
              <a:rPr lang="en-US" u="sng" dirty="0"/>
              <a:t>ORD</a:t>
            </a:r>
            <a:r>
              <a:rPr lang="en-US" dirty="0"/>
              <a:t> or </a:t>
            </a:r>
            <a:r>
              <a:rPr lang="en-US" u="sng" dirty="0"/>
              <a:t>JFK</a:t>
            </a:r>
            <a:r>
              <a:rPr lang="en-US" dirty="0"/>
              <a:t> ?</a:t>
            </a:r>
          </a:p>
          <a:p>
            <a:r>
              <a:rPr lang="en-US" dirty="0"/>
              <a:t>		</a:t>
            </a:r>
          </a:p>
        </p:txBody>
      </p:sp>
      <p:pic>
        <p:nvPicPr>
          <p:cNvPr id="20" name="Picture 19">
            <a:extLst>
              <a:ext uri="{FF2B5EF4-FFF2-40B4-BE49-F238E27FC236}">
                <a16:creationId xmlns:a16="http://schemas.microsoft.com/office/drawing/2014/main" id="{C2359FF4-BAEF-45BA-809B-C8892EAC61AE}"/>
              </a:ext>
            </a:extLst>
          </p:cNvPr>
          <p:cNvPicPr>
            <a:picLocks noChangeAspect="1"/>
          </p:cNvPicPr>
          <p:nvPr/>
        </p:nvPicPr>
        <p:blipFill>
          <a:blip r:embed="rId2"/>
          <a:stretch>
            <a:fillRect/>
          </a:stretch>
        </p:blipFill>
        <p:spPr>
          <a:xfrm>
            <a:off x="604880" y="1705993"/>
            <a:ext cx="9844925" cy="1827622"/>
          </a:xfrm>
          <a:prstGeom prst="rect">
            <a:avLst/>
          </a:prstGeom>
        </p:spPr>
      </p:pic>
      <p:pic>
        <p:nvPicPr>
          <p:cNvPr id="18" name="Picture 17">
            <a:extLst>
              <a:ext uri="{FF2B5EF4-FFF2-40B4-BE49-F238E27FC236}">
                <a16:creationId xmlns:a16="http://schemas.microsoft.com/office/drawing/2014/main" id="{A7F4720F-A70A-4C30-ADC4-1A7CAB42346C}"/>
              </a:ext>
            </a:extLst>
          </p:cNvPr>
          <p:cNvPicPr>
            <a:picLocks noChangeAspect="1"/>
          </p:cNvPicPr>
          <p:nvPr/>
        </p:nvPicPr>
        <p:blipFill>
          <a:blip r:embed="rId3"/>
          <a:stretch>
            <a:fillRect/>
          </a:stretch>
        </p:blipFill>
        <p:spPr>
          <a:xfrm>
            <a:off x="1215769" y="2718055"/>
            <a:ext cx="9946512" cy="1958853"/>
          </a:xfrm>
          <a:prstGeom prst="rect">
            <a:avLst/>
          </a:prstGeom>
        </p:spPr>
      </p:pic>
      <p:pic>
        <p:nvPicPr>
          <p:cNvPr id="19" name="Picture 18">
            <a:extLst>
              <a:ext uri="{FF2B5EF4-FFF2-40B4-BE49-F238E27FC236}">
                <a16:creationId xmlns:a16="http://schemas.microsoft.com/office/drawing/2014/main" id="{55917126-96D1-41F9-9395-EF8420366CAB}"/>
              </a:ext>
            </a:extLst>
          </p:cNvPr>
          <p:cNvPicPr>
            <a:picLocks noChangeAspect="1"/>
          </p:cNvPicPr>
          <p:nvPr/>
        </p:nvPicPr>
        <p:blipFill>
          <a:blip r:embed="rId4"/>
          <a:stretch>
            <a:fillRect/>
          </a:stretch>
        </p:blipFill>
        <p:spPr>
          <a:xfrm>
            <a:off x="2349695" y="3820332"/>
            <a:ext cx="9143527" cy="2061678"/>
          </a:xfrm>
          <a:prstGeom prst="rect">
            <a:avLst/>
          </a:prstGeom>
        </p:spPr>
      </p:pic>
    </p:spTree>
    <p:extLst>
      <p:ext uri="{BB962C8B-B14F-4D97-AF65-F5344CB8AC3E}">
        <p14:creationId xmlns:p14="http://schemas.microsoft.com/office/powerpoint/2010/main" val="363307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9252488"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Because they don’t come to Houston !!</a:t>
            </a:r>
          </a:p>
          <a:p>
            <a:endParaRPr lang="en-US" dirty="0"/>
          </a:p>
          <a:p>
            <a:pPr marL="342900" indent="-342900">
              <a:buAutoNum type="arabicPeriod"/>
            </a:pPr>
            <a:endParaRPr lang="en-US" dirty="0"/>
          </a:p>
        </p:txBody>
      </p:sp>
      <p:pic>
        <p:nvPicPr>
          <p:cNvPr id="2" name="Picture 1">
            <a:extLst>
              <a:ext uri="{FF2B5EF4-FFF2-40B4-BE49-F238E27FC236}">
                <a16:creationId xmlns:a16="http://schemas.microsoft.com/office/drawing/2014/main" id="{3183651A-95DB-48F8-BF54-30B092690EAC}"/>
              </a:ext>
            </a:extLst>
          </p:cNvPr>
          <p:cNvPicPr>
            <a:picLocks noChangeAspect="1"/>
          </p:cNvPicPr>
          <p:nvPr/>
        </p:nvPicPr>
        <p:blipFill>
          <a:blip r:embed="rId2"/>
          <a:stretch>
            <a:fillRect/>
          </a:stretch>
        </p:blipFill>
        <p:spPr>
          <a:xfrm>
            <a:off x="1929743" y="1810371"/>
            <a:ext cx="8107569" cy="4284232"/>
          </a:xfrm>
          <a:prstGeom prst="rect">
            <a:avLst/>
          </a:prstGeom>
        </p:spPr>
      </p:pic>
    </p:spTree>
    <p:extLst>
      <p:ext uri="{BB962C8B-B14F-4D97-AF65-F5344CB8AC3E}">
        <p14:creationId xmlns:p14="http://schemas.microsoft.com/office/powerpoint/2010/main" val="130420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5C839B-1540-4D96-B6DF-CCB933CCCF42}"/>
              </a:ext>
            </a:extLst>
          </p:cNvPr>
          <p:cNvSpPr txBox="1"/>
          <p:nvPr/>
        </p:nvSpPr>
        <p:spPr>
          <a:xfrm>
            <a:off x="829159" y="795524"/>
            <a:ext cx="10166887" cy="923330"/>
          </a:xfrm>
          <a:prstGeom prst="rect">
            <a:avLst/>
          </a:prstGeom>
          <a:noFill/>
        </p:spPr>
        <p:txBody>
          <a:bodyPr wrap="square" rtlCol="0">
            <a:spAutoFit/>
          </a:bodyPr>
          <a:lstStyle/>
          <a:p>
            <a:r>
              <a:rPr lang="en-US" dirty="0">
                <a:solidFill>
                  <a:srgbClr val="FF0000"/>
                </a:solidFill>
              </a:rPr>
              <a:t>Question 4: </a:t>
            </a:r>
            <a:r>
              <a:rPr lang="en-US" dirty="0"/>
              <a:t>In Houston, United is the major carrier for both domestic and international locations. How about Seattle?</a:t>
            </a:r>
          </a:p>
          <a:p>
            <a:r>
              <a:rPr lang="en-US" dirty="0"/>
              <a:t>		</a:t>
            </a:r>
          </a:p>
        </p:txBody>
      </p:sp>
      <p:pic>
        <p:nvPicPr>
          <p:cNvPr id="5" name="Picture 4">
            <a:extLst>
              <a:ext uri="{FF2B5EF4-FFF2-40B4-BE49-F238E27FC236}">
                <a16:creationId xmlns:a16="http://schemas.microsoft.com/office/drawing/2014/main" id="{48BEA5F6-B076-40FB-9DB7-D7E96FA7E680}"/>
              </a:ext>
            </a:extLst>
          </p:cNvPr>
          <p:cNvPicPr>
            <a:picLocks noChangeAspect="1"/>
          </p:cNvPicPr>
          <p:nvPr/>
        </p:nvPicPr>
        <p:blipFill>
          <a:blip r:embed="rId2"/>
          <a:stretch>
            <a:fillRect/>
          </a:stretch>
        </p:blipFill>
        <p:spPr>
          <a:xfrm>
            <a:off x="1436615" y="2098772"/>
            <a:ext cx="4105932" cy="3786477"/>
          </a:xfrm>
          <a:prstGeom prst="rect">
            <a:avLst/>
          </a:prstGeom>
        </p:spPr>
      </p:pic>
      <p:pic>
        <p:nvPicPr>
          <p:cNvPr id="13" name="Picture 12">
            <a:extLst>
              <a:ext uri="{FF2B5EF4-FFF2-40B4-BE49-F238E27FC236}">
                <a16:creationId xmlns:a16="http://schemas.microsoft.com/office/drawing/2014/main" id="{8A6C7C4F-91DB-4ED2-AE3C-F6FDCFB0348E}"/>
              </a:ext>
            </a:extLst>
          </p:cNvPr>
          <p:cNvPicPr>
            <a:picLocks noChangeAspect="1"/>
          </p:cNvPicPr>
          <p:nvPr/>
        </p:nvPicPr>
        <p:blipFill>
          <a:blip r:embed="rId3"/>
          <a:stretch>
            <a:fillRect/>
          </a:stretch>
        </p:blipFill>
        <p:spPr>
          <a:xfrm>
            <a:off x="6192939" y="2311208"/>
            <a:ext cx="4274016" cy="3409842"/>
          </a:xfrm>
          <a:prstGeom prst="rect">
            <a:avLst/>
          </a:prstGeom>
        </p:spPr>
      </p:pic>
    </p:spTree>
    <p:extLst>
      <p:ext uri="{BB962C8B-B14F-4D97-AF65-F5344CB8AC3E}">
        <p14:creationId xmlns:p14="http://schemas.microsoft.com/office/powerpoint/2010/main" val="21704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214834"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Alaska Airline </a:t>
            </a:r>
            <a:r>
              <a:rPr lang="en-US" i="1" dirty="0">
                <a:solidFill>
                  <a:srgbClr val="FF0000"/>
                </a:solidFill>
              </a:rPr>
              <a:t>is the major carrier for domestic locations. </a:t>
            </a:r>
            <a:r>
              <a:rPr lang="en-US" b="1" i="1" dirty="0">
                <a:solidFill>
                  <a:srgbClr val="FF0000"/>
                </a:solidFill>
              </a:rPr>
              <a:t>Delta </a:t>
            </a:r>
            <a:r>
              <a:rPr lang="en-US" i="1" dirty="0">
                <a:solidFill>
                  <a:srgbClr val="FF0000"/>
                </a:solidFill>
              </a:rPr>
              <a:t>a close 2</a:t>
            </a:r>
            <a:r>
              <a:rPr lang="en-US" i="1" baseline="30000" dirty="0">
                <a:solidFill>
                  <a:srgbClr val="FF0000"/>
                </a:solidFill>
              </a:rPr>
              <a:t>nd</a:t>
            </a:r>
            <a:r>
              <a:rPr lang="en-US" i="1" dirty="0">
                <a:solidFill>
                  <a:srgbClr val="FF0000"/>
                </a:solidFill>
              </a:rPr>
              <a:t>. </a:t>
            </a:r>
          </a:p>
          <a:p>
            <a:endParaRPr lang="en-US" dirty="0"/>
          </a:p>
          <a:p>
            <a:pPr marL="342900" indent="-342900">
              <a:buAutoNum type="arabicPeriod"/>
            </a:pPr>
            <a:endParaRPr lang="en-US" dirty="0"/>
          </a:p>
        </p:txBody>
      </p:sp>
      <p:pic>
        <p:nvPicPr>
          <p:cNvPr id="4" name="Picture 3">
            <a:extLst>
              <a:ext uri="{FF2B5EF4-FFF2-40B4-BE49-F238E27FC236}">
                <a16:creationId xmlns:a16="http://schemas.microsoft.com/office/drawing/2014/main" id="{4FD4E4FF-F4AA-48FA-AD4B-A06B0A60BDB3}"/>
              </a:ext>
            </a:extLst>
          </p:cNvPr>
          <p:cNvPicPr>
            <a:picLocks noChangeAspect="1"/>
          </p:cNvPicPr>
          <p:nvPr/>
        </p:nvPicPr>
        <p:blipFill>
          <a:blip r:embed="rId2"/>
          <a:stretch>
            <a:fillRect/>
          </a:stretch>
        </p:blipFill>
        <p:spPr>
          <a:xfrm>
            <a:off x="1175728" y="2057320"/>
            <a:ext cx="4440704" cy="4157035"/>
          </a:xfrm>
          <a:prstGeom prst="rect">
            <a:avLst/>
          </a:prstGeom>
        </p:spPr>
      </p:pic>
      <p:pic>
        <p:nvPicPr>
          <p:cNvPr id="13" name="Picture 12">
            <a:extLst>
              <a:ext uri="{FF2B5EF4-FFF2-40B4-BE49-F238E27FC236}">
                <a16:creationId xmlns:a16="http://schemas.microsoft.com/office/drawing/2014/main" id="{F93DB37C-FAB8-4D55-AF24-EABEB87C75F3}"/>
              </a:ext>
            </a:extLst>
          </p:cNvPr>
          <p:cNvPicPr>
            <a:picLocks noChangeAspect="1"/>
          </p:cNvPicPr>
          <p:nvPr/>
        </p:nvPicPr>
        <p:blipFill>
          <a:blip r:embed="rId3"/>
          <a:stretch>
            <a:fillRect/>
          </a:stretch>
        </p:blipFill>
        <p:spPr>
          <a:xfrm>
            <a:off x="6264076" y="2025707"/>
            <a:ext cx="5122314" cy="4188648"/>
          </a:xfrm>
          <a:prstGeom prst="rect">
            <a:avLst/>
          </a:prstGeom>
        </p:spPr>
      </p:pic>
    </p:spTree>
    <p:extLst>
      <p:ext uri="{BB962C8B-B14F-4D97-AF65-F5344CB8AC3E}">
        <p14:creationId xmlns:p14="http://schemas.microsoft.com/office/powerpoint/2010/main" val="239895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845FC414-972D-4118-A623-4BE55B9BF673}"/>
              </a:ext>
            </a:extLst>
          </p:cNvPr>
          <p:cNvGraphicFramePr/>
          <p:nvPr>
            <p:extLst>
              <p:ext uri="{D42A27DB-BD31-4B8C-83A1-F6EECF244321}">
                <p14:modId xmlns:p14="http://schemas.microsoft.com/office/powerpoint/2010/main" val="2080991448"/>
              </p:ext>
            </p:extLst>
          </p:nvPr>
        </p:nvGraphicFramePr>
        <p:xfrm>
          <a:off x="914400" y="1091609"/>
          <a:ext cx="9454091" cy="541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Title 1">
            <a:extLst>
              <a:ext uri="{FF2B5EF4-FFF2-40B4-BE49-F238E27FC236}">
                <a16:creationId xmlns:a16="http://schemas.microsoft.com/office/drawing/2014/main" id="{1F850418-6149-41A5-A01D-E213A5AB7DF3}"/>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Agenda:</a:t>
            </a:r>
          </a:p>
        </p:txBody>
      </p:sp>
    </p:spTree>
    <p:extLst>
      <p:ext uri="{BB962C8B-B14F-4D97-AF65-F5344CB8AC3E}">
        <p14:creationId xmlns:p14="http://schemas.microsoft.com/office/powerpoint/2010/main" val="301372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468030"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Delta </a:t>
            </a:r>
            <a:r>
              <a:rPr lang="en-US" i="1" dirty="0">
                <a:solidFill>
                  <a:srgbClr val="FF0000"/>
                </a:solidFill>
              </a:rPr>
              <a:t>is the major carrier for international destinations. </a:t>
            </a:r>
          </a:p>
          <a:p>
            <a:endParaRPr lang="en-US" dirty="0"/>
          </a:p>
          <a:p>
            <a:pPr marL="342900" indent="-342900">
              <a:buAutoNum type="arabicPeriod"/>
            </a:pPr>
            <a:endParaRPr lang="en-US" dirty="0"/>
          </a:p>
        </p:txBody>
      </p:sp>
      <p:pic>
        <p:nvPicPr>
          <p:cNvPr id="3" name="Picture 2">
            <a:extLst>
              <a:ext uri="{FF2B5EF4-FFF2-40B4-BE49-F238E27FC236}">
                <a16:creationId xmlns:a16="http://schemas.microsoft.com/office/drawing/2014/main" id="{9283E02A-E4C8-4F8C-9EEE-9E6F488632C8}"/>
              </a:ext>
            </a:extLst>
          </p:cNvPr>
          <p:cNvPicPr>
            <a:picLocks noChangeAspect="1"/>
          </p:cNvPicPr>
          <p:nvPr/>
        </p:nvPicPr>
        <p:blipFill>
          <a:blip r:embed="rId2"/>
          <a:stretch>
            <a:fillRect/>
          </a:stretch>
        </p:blipFill>
        <p:spPr>
          <a:xfrm>
            <a:off x="710245" y="2064947"/>
            <a:ext cx="4248568" cy="3743056"/>
          </a:xfrm>
          <a:prstGeom prst="rect">
            <a:avLst/>
          </a:prstGeom>
        </p:spPr>
      </p:pic>
      <p:pic>
        <p:nvPicPr>
          <p:cNvPr id="13" name="Picture 12">
            <a:extLst>
              <a:ext uri="{FF2B5EF4-FFF2-40B4-BE49-F238E27FC236}">
                <a16:creationId xmlns:a16="http://schemas.microsoft.com/office/drawing/2014/main" id="{6446CA10-066A-4525-8589-BB1CD6CEFD62}"/>
              </a:ext>
            </a:extLst>
          </p:cNvPr>
          <p:cNvPicPr>
            <a:picLocks noChangeAspect="1"/>
          </p:cNvPicPr>
          <p:nvPr/>
        </p:nvPicPr>
        <p:blipFill>
          <a:blip r:embed="rId3"/>
          <a:stretch>
            <a:fillRect/>
          </a:stretch>
        </p:blipFill>
        <p:spPr>
          <a:xfrm>
            <a:off x="5126964" y="2628782"/>
            <a:ext cx="6388278" cy="2955456"/>
          </a:xfrm>
          <a:prstGeom prst="rect">
            <a:avLst/>
          </a:prstGeom>
        </p:spPr>
      </p:pic>
      <p:sp>
        <p:nvSpPr>
          <p:cNvPr id="14" name="Speech Bubble: Oval 13">
            <a:extLst>
              <a:ext uri="{FF2B5EF4-FFF2-40B4-BE49-F238E27FC236}">
                <a16:creationId xmlns:a16="http://schemas.microsoft.com/office/drawing/2014/main" id="{49BE3B13-9F57-40AF-BC89-903CE893C135}"/>
              </a:ext>
            </a:extLst>
          </p:cNvPr>
          <p:cNvSpPr/>
          <p:nvPr/>
        </p:nvSpPr>
        <p:spPr>
          <a:xfrm>
            <a:off x="8809740" y="786643"/>
            <a:ext cx="2383662" cy="1954775"/>
          </a:xfrm>
          <a:prstGeom prst="wedgeEllipseCallout">
            <a:avLst>
              <a:gd name="adj1" fmla="val 7967"/>
              <a:gd name="adj2" fmla="val 8002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Not ATL, SEA is the major gateway to Asia for Delta</a:t>
            </a:r>
          </a:p>
        </p:txBody>
      </p:sp>
    </p:spTree>
    <p:extLst>
      <p:ext uri="{BB962C8B-B14F-4D97-AF65-F5344CB8AC3E}">
        <p14:creationId xmlns:p14="http://schemas.microsoft.com/office/powerpoint/2010/main" val="2461425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7E0D3-9A43-46F8-9DEA-9F4265425031}"/>
              </a:ext>
            </a:extLst>
          </p:cNvPr>
          <p:cNvPicPr>
            <a:picLocks noChangeAspect="1"/>
          </p:cNvPicPr>
          <p:nvPr/>
        </p:nvPicPr>
        <p:blipFill>
          <a:blip r:embed="rId2"/>
          <a:stretch>
            <a:fillRect/>
          </a:stretch>
        </p:blipFill>
        <p:spPr>
          <a:xfrm>
            <a:off x="680909" y="1020497"/>
            <a:ext cx="7913645" cy="4955187"/>
          </a:xfrm>
          <a:prstGeom prst="rect">
            <a:avLst/>
          </a:prstGeom>
        </p:spPr>
      </p:pic>
      <p:sp>
        <p:nvSpPr>
          <p:cNvPr id="3" name="Rectangle: Rounded Corners 2">
            <a:extLst>
              <a:ext uri="{FF2B5EF4-FFF2-40B4-BE49-F238E27FC236}">
                <a16:creationId xmlns:a16="http://schemas.microsoft.com/office/drawing/2014/main" id="{58C4562B-3CED-4DCE-ADCB-A50BFF97C7B1}"/>
              </a:ext>
            </a:extLst>
          </p:cNvPr>
          <p:cNvSpPr/>
          <p:nvPr/>
        </p:nvSpPr>
        <p:spPr>
          <a:xfrm>
            <a:off x="680909" y="1572126"/>
            <a:ext cx="7913645" cy="43313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01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ACF9C-498C-40B8-B902-353E09137CFB}"/>
              </a:ext>
            </a:extLst>
          </p:cNvPr>
          <p:cNvSpPr>
            <a:spLocks noGrp="1"/>
          </p:cNvSpPr>
          <p:nvPr>
            <p:ph type="title"/>
          </p:nvPr>
        </p:nvSpPr>
        <p:spPr>
          <a:xfrm>
            <a:off x="819102" y="511838"/>
            <a:ext cx="8596668" cy="3403600"/>
          </a:xfrm>
        </p:spPr>
        <p:txBody>
          <a:bodyPr/>
          <a:lstStyle/>
          <a:p>
            <a:r>
              <a:rPr lang="en-US" b="1" dirty="0"/>
              <a:t>What’s next?</a:t>
            </a:r>
          </a:p>
        </p:txBody>
      </p:sp>
    </p:spTree>
    <p:extLst>
      <p:ext uri="{BB962C8B-B14F-4D97-AF65-F5344CB8AC3E}">
        <p14:creationId xmlns:p14="http://schemas.microsoft.com/office/powerpoint/2010/main" val="107071459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AFEB03-6949-48CD-A45B-58E095661323}"/>
              </a:ext>
            </a:extLst>
          </p:cNvPr>
          <p:cNvSpPr txBox="1"/>
          <p:nvPr/>
        </p:nvSpPr>
        <p:spPr>
          <a:xfrm>
            <a:off x="460191" y="1111209"/>
            <a:ext cx="8731936" cy="3970318"/>
          </a:xfrm>
          <a:prstGeom prst="rect">
            <a:avLst/>
          </a:prstGeom>
          <a:noFill/>
        </p:spPr>
        <p:txBody>
          <a:bodyPr wrap="square" rtlCol="0">
            <a:spAutoFit/>
          </a:bodyPr>
          <a:lstStyle/>
          <a:p>
            <a:endParaRPr lang="en-US" dirty="0"/>
          </a:p>
          <a:p>
            <a:pPr marL="342900" indent="-342900">
              <a:buAutoNum type="arabicPeriod"/>
            </a:pPr>
            <a:r>
              <a:rPr lang="en-US" dirty="0"/>
              <a:t>Correlation between search count and price change. In other words, will airlines’ system consider more searches as a more popular route?</a:t>
            </a:r>
          </a:p>
          <a:p>
            <a:pPr marL="342900" indent="-342900">
              <a:buAutoNum type="arabicPeriod"/>
            </a:pPr>
            <a:endParaRPr lang="en-US" dirty="0"/>
          </a:p>
          <a:p>
            <a:pPr marL="342900" indent="-342900">
              <a:buAutoNum type="arabicPeriod"/>
            </a:pPr>
            <a:r>
              <a:rPr lang="en-US" dirty="0"/>
              <a:t>Add a Webcam API showing live webcam for each city discussed in this presentation.</a:t>
            </a:r>
          </a:p>
          <a:p>
            <a:pPr marL="342900" indent="-342900">
              <a:buAutoNum type="arabicPeriod"/>
            </a:pPr>
            <a:endParaRPr lang="en-US" dirty="0"/>
          </a:p>
          <a:p>
            <a:pPr marL="342900" indent="-342900">
              <a:buAutoNum type="arabicPeriod"/>
            </a:pPr>
            <a:r>
              <a:rPr lang="en-US" dirty="0"/>
              <a:t>Analyze the exact date and travel time quoted by Skyscanner API. Our data is based on quotes searched in month of December. However, travelling less than a week before Christmas is much more expensive than travelling in the beginning of December.</a:t>
            </a:r>
          </a:p>
          <a:p>
            <a:pPr marL="342900" indent="-342900">
              <a:buAutoNum type="arabicPeriod"/>
            </a:pPr>
            <a:endParaRPr lang="en-US" dirty="0"/>
          </a:p>
          <a:p>
            <a:pPr marL="342900" indent="-342900">
              <a:buAutoNum type="arabicPeriod"/>
            </a:pPr>
            <a:r>
              <a:rPr lang="en-US" dirty="0"/>
              <a:t>Identify variables that have direct impact to price. Is it destination? Is it number of flights per day? Is it location? </a:t>
            </a:r>
          </a:p>
          <a:p>
            <a:pPr marL="342900" indent="-342900">
              <a:buAutoNum type="arabicPeriod"/>
            </a:pPr>
            <a:endParaRPr lang="en-US" dirty="0"/>
          </a:p>
          <a:p>
            <a:r>
              <a:rPr lang="en-US" dirty="0"/>
              <a:t> 		</a:t>
            </a:r>
          </a:p>
        </p:txBody>
      </p:sp>
      <p:sp>
        <p:nvSpPr>
          <p:cNvPr id="7" name="Rectangle 6">
            <a:extLst>
              <a:ext uri="{FF2B5EF4-FFF2-40B4-BE49-F238E27FC236}">
                <a16:creationId xmlns:a16="http://schemas.microsoft.com/office/drawing/2014/main" id="{DBD59D1E-6DAE-45DC-AE2E-CBEECD23A11B}"/>
              </a:ext>
            </a:extLst>
          </p:cNvPr>
          <p:cNvSpPr/>
          <p:nvPr/>
        </p:nvSpPr>
        <p:spPr>
          <a:xfrm>
            <a:off x="455630" y="481790"/>
            <a:ext cx="5144357"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If we have more time…</a:t>
            </a:r>
          </a:p>
        </p:txBody>
      </p:sp>
    </p:spTree>
    <p:extLst>
      <p:ext uri="{BB962C8B-B14F-4D97-AF65-F5344CB8AC3E}">
        <p14:creationId xmlns:p14="http://schemas.microsoft.com/office/powerpoint/2010/main" val="3261959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a:extLst>
              <a:ext uri="{FF2B5EF4-FFF2-40B4-BE49-F238E27FC236}">
                <a16:creationId xmlns:a16="http://schemas.microsoft.com/office/drawing/2014/main" id="{EEB42D74-384E-402E-AC94-8E282BED1A82}"/>
              </a:ext>
            </a:extLst>
          </p:cNvPr>
          <p:cNvPicPr>
            <a:picLocks noChangeAspect="1"/>
          </p:cNvPicPr>
          <p:nvPr/>
        </p:nvPicPr>
        <p:blipFill rotWithShape="1">
          <a:blip r:embed="rId2"/>
          <a:srcRect l="9091" t="15777" b="393"/>
          <a:stretch/>
        </p:blipFill>
        <p:spPr>
          <a:xfrm>
            <a:off x="1" y="10"/>
            <a:ext cx="12191999" cy="6857990"/>
          </a:xfrm>
          <a:prstGeom prst="rect">
            <a:avLst/>
          </a:prstGeom>
        </p:spPr>
      </p:pic>
      <p:sp>
        <p:nvSpPr>
          <p:cNvPr id="2" name="Title 1">
            <a:extLst>
              <a:ext uri="{FF2B5EF4-FFF2-40B4-BE49-F238E27FC236}">
                <a16:creationId xmlns:a16="http://schemas.microsoft.com/office/drawing/2014/main" id="{22FD0F92-B670-4A99-BC45-382415E812FC}"/>
              </a:ext>
            </a:extLst>
          </p:cNvPr>
          <p:cNvSpPr>
            <a:spLocks noGrp="1"/>
          </p:cNvSpPr>
          <p:nvPr>
            <p:ph type="title"/>
          </p:nvPr>
        </p:nvSpPr>
        <p:spPr>
          <a:xfrm>
            <a:off x="812684" y="1373865"/>
            <a:ext cx="8154107" cy="2369131"/>
          </a:xfrm>
        </p:spPr>
        <p:txBody>
          <a:bodyPr vert="horz" lIns="91440" tIns="45720" rIns="91440" bIns="45720" rtlCol="0" anchor="b">
            <a:normAutofit/>
          </a:bodyPr>
          <a:lstStyle/>
          <a:p>
            <a:r>
              <a:rPr lang="en-US" sz="6000" b="1" dirty="0">
                <a:solidFill>
                  <a:schemeClr val="bg1"/>
                </a:solidFill>
              </a:rPr>
              <a:t>Questions?</a:t>
            </a:r>
          </a:p>
        </p:txBody>
      </p:sp>
    </p:spTree>
    <p:extLst>
      <p:ext uri="{BB962C8B-B14F-4D97-AF65-F5344CB8AC3E}">
        <p14:creationId xmlns:p14="http://schemas.microsoft.com/office/powerpoint/2010/main" val="1770958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Why?</a:t>
            </a:r>
          </a:p>
        </p:txBody>
      </p:sp>
    </p:spTree>
    <p:extLst>
      <p:ext uri="{BB962C8B-B14F-4D97-AF65-F5344CB8AC3E}">
        <p14:creationId xmlns:p14="http://schemas.microsoft.com/office/powerpoint/2010/main" val="36867011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51F3-F5C9-4D6C-BDC3-236644AC324E}"/>
              </a:ext>
            </a:extLst>
          </p:cNvPr>
          <p:cNvSpPr>
            <a:spLocks noGrp="1"/>
          </p:cNvSpPr>
          <p:nvPr>
            <p:ph type="title"/>
          </p:nvPr>
        </p:nvSpPr>
        <p:spPr/>
        <p:txBody>
          <a:bodyPr/>
          <a:lstStyle/>
          <a:p>
            <a:r>
              <a:rPr lang="en-US" b="1" dirty="0"/>
              <a:t>The Why?</a:t>
            </a:r>
          </a:p>
        </p:txBody>
      </p:sp>
      <p:sp>
        <p:nvSpPr>
          <p:cNvPr id="3" name="Content Placeholder 2">
            <a:extLst>
              <a:ext uri="{FF2B5EF4-FFF2-40B4-BE49-F238E27FC236}">
                <a16:creationId xmlns:a16="http://schemas.microsoft.com/office/drawing/2014/main" id="{D32EB0FB-D2BE-4636-93A9-91BFB2071FE4}"/>
              </a:ext>
            </a:extLst>
          </p:cNvPr>
          <p:cNvSpPr>
            <a:spLocks noGrp="1"/>
          </p:cNvSpPr>
          <p:nvPr>
            <p:ph idx="1"/>
          </p:nvPr>
        </p:nvSpPr>
        <p:spPr>
          <a:xfrm>
            <a:off x="894907" y="1591709"/>
            <a:ext cx="10515600" cy="4351338"/>
          </a:xfrm>
        </p:spPr>
        <p:txBody>
          <a:bodyPr/>
          <a:lstStyle/>
          <a:p>
            <a:r>
              <a:rPr lang="en-US" dirty="0"/>
              <a:t>Are there any flights budget friendly during December holiday season?</a:t>
            </a:r>
          </a:p>
          <a:p>
            <a:r>
              <a:rPr lang="en-US" dirty="0"/>
              <a:t>What are the most visited cities in the world?</a:t>
            </a:r>
          </a:p>
          <a:p>
            <a:r>
              <a:rPr lang="en-US" dirty="0"/>
              <a:t>Where can I go with a budget friendly?</a:t>
            </a:r>
          </a:p>
          <a:p>
            <a:r>
              <a:rPr lang="en-US" b="1" dirty="0"/>
              <a:t>Is there a price difference flying out from another airport and city  besides IAH - Houston?</a:t>
            </a:r>
          </a:p>
          <a:p>
            <a:r>
              <a:rPr lang="en-US" b="1" dirty="0"/>
              <a:t>Is it better to flight direct or indirect in terms of price?</a:t>
            </a:r>
          </a:p>
          <a:p>
            <a:pPr lvl="4"/>
            <a:r>
              <a:rPr lang="en-US" b="1" dirty="0"/>
              <a:t>Data acquired for the month of December 2019</a:t>
            </a:r>
          </a:p>
          <a:p>
            <a:endParaRPr lang="en-US" dirty="0"/>
          </a:p>
        </p:txBody>
      </p:sp>
    </p:spTree>
    <p:extLst>
      <p:ext uri="{BB962C8B-B14F-4D97-AF65-F5344CB8AC3E}">
        <p14:creationId xmlns:p14="http://schemas.microsoft.com/office/powerpoint/2010/main" val="72984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How?</a:t>
            </a:r>
          </a:p>
        </p:txBody>
      </p:sp>
    </p:spTree>
    <p:extLst>
      <p:ext uri="{BB962C8B-B14F-4D97-AF65-F5344CB8AC3E}">
        <p14:creationId xmlns:p14="http://schemas.microsoft.com/office/powerpoint/2010/main" val="21897018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838200" y="365125"/>
            <a:ext cx="3740888" cy="1325563"/>
          </a:xfrm>
        </p:spPr>
        <p:txBody>
          <a:bodyPr/>
          <a:lstStyle/>
          <a:p>
            <a:r>
              <a:rPr lang="en-US" b="1" dirty="0"/>
              <a:t>The How?</a:t>
            </a:r>
          </a:p>
        </p:txBody>
      </p:sp>
      <p:graphicFrame>
        <p:nvGraphicFramePr>
          <p:cNvPr id="4" name="Content Placeholder 3">
            <a:extLst>
              <a:ext uri="{FF2B5EF4-FFF2-40B4-BE49-F238E27FC236}">
                <a16:creationId xmlns:a16="http://schemas.microsoft.com/office/drawing/2014/main" id="{FED5EDD7-CDFE-4DD9-81F2-4E6A681B8950}"/>
              </a:ext>
            </a:extLst>
          </p:cNvPr>
          <p:cNvGraphicFramePr>
            <a:graphicFrameLocks noGrp="1" noChangeAspect="1"/>
          </p:cNvGraphicFramePr>
          <p:nvPr>
            <p:ph idx="1"/>
            <p:extLst>
              <p:ext uri="{D42A27DB-BD31-4B8C-83A1-F6EECF244321}">
                <p14:modId xmlns:p14="http://schemas.microsoft.com/office/powerpoint/2010/main" val="2716937644"/>
              </p:ext>
            </p:extLst>
          </p:nvPr>
        </p:nvGraphicFramePr>
        <p:xfrm>
          <a:off x="4532265" y="655750"/>
          <a:ext cx="2165498" cy="1909849"/>
        </p:xfrm>
        <a:graphic>
          <a:graphicData uri="http://schemas.openxmlformats.org/presentationml/2006/ole">
            <mc:AlternateContent xmlns:mc="http://schemas.openxmlformats.org/markup-compatibility/2006">
              <mc:Choice xmlns:v="urn:schemas-microsoft-com:vml" Requires="v">
                <p:oleObj spid="_x0000_s1042" name="Packager Shell Object" showAsIcon="1" r:id="rId3" imgW="914334" imgH="806669" progId="Package">
                  <p:embed/>
                </p:oleObj>
              </mc:Choice>
              <mc:Fallback>
                <p:oleObj name="Packager Shell Object" showAsIcon="1" r:id="rId3" imgW="914334" imgH="806669" progId="Package">
                  <p:embed/>
                  <p:pic>
                    <p:nvPicPr>
                      <p:cNvPr id="0" name=""/>
                      <p:cNvPicPr/>
                      <p:nvPr/>
                    </p:nvPicPr>
                    <p:blipFill>
                      <a:blip r:embed="rId4"/>
                      <a:stretch>
                        <a:fillRect/>
                      </a:stretch>
                    </p:blipFill>
                    <p:spPr>
                      <a:xfrm>
                        <a:off x="4532265" y="655750"/>
                        <a:ext cx="2165498" cy="1909849"/>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F0663A34-DBA0-4432-AF23-E3CF7F6D1D51}"/>
              </a:ext>
            </a:extLst>
          </p:cNvPr>
          <p:cNvSpPr txBox="1">
            <a:spLocks/>
          </p:cNvSpPr>
          <p:nvPr/>
        </p:nvSpPr>
        <p:spPr>
          <a:xfrm>
            <a:off x="78858" y="2103437"/>
            <a:ext cx="48856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Initial Analysis</a:t>
            </a:r>
          </a:p>
        </p:txBody>
      </p:sp>
      <p:pic>
        <p:nvPicPr>
          <p:cNvPr id="8" name="Picture 7" descr="A picture containing sport, tree&#10;&#10;Description automatically generated">
            <a:extLst>
              <a:ext uri="{FF2B5EF4-FFF2-40B4-BE49-F238E27FC236}">
                <a16:creationId xmlns:a16="http://schemas.microsoft.com/office/drawing/2014/main" id="{D34353D7-8C0B-4452-AE4E-6A9B65C1F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493" y="3278483"/>
            <a:ext cx="9001013" cy="3521738"/>
          </a:xfrm>
          <a:prstGeom prst="rect">
            <a:avLst/>
          </a:prstGeom>
        </p:spPr>
      </p:pic>
      <p:sp>
        <p:nvSpPr>
          <p:cNvPr id="9" name="Title 1">
            <a:extLst>
              <a:ext uri="{FF2B5EF4-FFF2-40B4-BE49-F238E27FC236}">
                <a16:creationId xmlns:a16="http://schemas.microsoft.com/office/drawing/2014/main" id="{416B2621-093D-48D2-87D2-76E8FDD73629}"/>
              </a:ext>
            </a:extLst>
          </p:cNvPr>
          <p:cNvSpPr txBox="1">
            <a:spLocks/>
          </p:cNvSpPr>
          <p:nvPr/>
        </p:nvSpPr>
        <p:spPr>
          <a:xfrm>
            <a:off x="905538" y="1304335"/>
            <a:ext cx="55377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highlight>
                  <a:srgbClr val="FFFF00"/>
                </a:highlight>
              </a:rPr>
              <a:t>Skyscanner – Test API</a:t>
            </a:r>
          </a:p>
        </p:txBody>
      </p:sp>
    </p:spTree>
    <p:extLst>
      <p:ext uri="{BB962C8B-B14F-4D97-AF65-F5344CB8AC3E}">
        <p14:creationId xmlns:p14="http://schemas.microsoft.com/office/powerpoint/2010/main" val="295795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363277" y="77006"/>
            <a:ext cx="10711189" cy="1325563"/>
          </a:xfrm>
        </p:spPr>
        <p:txBody>
          <a:bodyPr/>
          <a:lstStyle/>
          <a:p>
            <a:r>
              <a:rPr lang="en-US" b="1" dirty="0"/>
              <a:t>Initial Analysis – Observing Prices</a:t>
            </a:r>
          </a:p>
        </p:txBody>
      </p:sp>
      <p:pic>
        <p:nvPicPr>
          <p:cNvPr id="9" name="Content Placeholder 8" descr="A screenshot of a cell phone&#10;&#10;Description automatically generated">
            <a:extLst>
              <a:ext uri="{FF2B5EF4-FFF2-40B4-BE49-F238E27FC236}">
                <a16:creationId xmlns:a16="http://schemas.microsoft.com/office/drawing/2014/main" id="{57F86453-EE7B-4267-96F4-D58EBD16F0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317" y="1402569"/>
            <a:ext cx="6090786" cy="4653402"/>
          </a:xfrm>
        </p:spPr>
      </p:pic>
      <p:pic>
        <p:nvPicPr>
          <p:cNvPr id="14" name="Picture 13" descr="A picture containing screenshot&#10;&#10;Description automatically generated">
            <a:extLst>
              <a:ext uri="{FF2B5EF4-FFF2-40B4-BE49-F238E27FC236}">
                <a16:creationId xmlns:a16="http://schemas.microsoft.com/office/drawing/2014/main" id="{DE9311DF-C0C0-4BDE-BBEF-8505EAF1E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103" y="1421220"/>
            <a:ext cx="6052627" cy="4381046"/>
          </a:xfrm>
          <a:prstGeom prst="rect">
            <a:avLst/>
          </a:prstGeom>
        </p:spPr>
      </p:pic>
      <p:sp>
        <p:nvSpPr>
          <p:cNvPr id="15" name="Arrow: Left 14">
            <a:extLst>
              <a:ext uri="{FF2B5EF4-FFF2-40B4-BE49-F238E27FC236}">
                <a16:creationId xmlns:a16="http://schemas.microsoft.com/office/drawing/2014/main" id="{FE2E606F-C386-481B-843A-17F1970F38ED}"/>
              </a:ext>
            </a:extLst>
          </p:cNvPr>
          <p:cNvSpPr/>
          <p:nvPr/>
        </p:nvSpPr>
        <p:spPr>
          <a:xfrm>
            <a:off x="567070" y="160906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9D8D8EB-4092-4282-90D7-2BB699ACBEBF}"/>
              </a:ext>
            </a:extLst>
          </p:cNvPr>
          <p:cNvSpPr/>
          <p:nvPr/>
        </p:nvSpPr>
        <p:spPr>
          <a:xfrm>
            <a:off x="6682773" y="160906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lowchart: Terminator 15">
            <a:extLst>
              <a:ext uri="{FF2B5EF4-FFF2-40B4-BE49-F238E27FC236}">
                <a16:creationId xmlns:a16="http://schemas.microsoft.com/office/drawing/2014/main" id="{D57ACA29-9266-456E-8DE8-939F8F7F4360}"/>
              </a:ext>
            </a:extLst>
          </p:cNvPr>
          <p:cNvSpPr/>
          <p:nvPr/>
        </p:nvSpPr>
        <p:spPr>
          <a:xfrm>
            <a:off x="7563807" y="1566530"/>
            <a:ext cx="1346791" cy="3331535"/>
          </a:xfrm>
          <a:prstGeom prst="flowChartTerminator">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7EF4FDA8-2A66-475C-91E7-863CE74453C1}"/>
              </a:ext>
            </a:extLst>
          </p:cNvPr>
          <p:cNvSpPr/>
          <p:nvPr/>
        </p:nvSpPr>
        <p:spPr>
          <a:xfrm rot="10800000">
            <a:off x="1438939" y="4820095"/>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B3F5777C-EE48-4416-8CA2-CAB119F542A2}"/>
              </a:ext>
            </a:extLst>
          </p:cNvPr>
          <p:cNvSpPr/>
          <p:nvPr/>
        </p:nvSpPr>
        <p:spPr>
          <a:xfrm>
            <a:off x="6639829" y="2884967"/>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B26636D-53AD-446A-9B60-F2F92AC9111B}"/>
              </a:ext>
            </a:extLst>
          </p:cNvPr>
          <p:cNvSpPr txBox="1"/>
          <p:nvPr/>
        </p:nvSpPr>
        <p:spPr>
          <a:xfrm>
            <a:off x="7022601" y="5807588"/>
            <a:ext cx="4319451" cy="646331"/>
          </a:xfrm>
          <a:prstGeom prst="rect">
            <a:avLst/>
          </a:prstGeom>
          <a:noFill/>
        </p:spPr>
        <p:txBody>
          <a:bodyPr wrap="square" rtlCol="0">
            <a:spAutoFit/>
          </a:bodyPr>
          <a:lstStyle/>
          <a:p>
            <a:pPr algn="ctr"/>
            <a:r>
              <a:rPr lang="en-US" b="1" dirty="0"/>
              <a:t>ANOVA – Testing Results</a:t>
            </a:r>
          </a:p>
          <a:p>
            <a:pPr algn="ctr"/>
            <a:endParaRPr lang="en-US" dirty="0"/>
          </a:p>
        </p:txBody>
      </p:sp>
      <p:sp>
        <p:nvSpPr>
          <p:cNvPr id="27" name="Rectangle 1">
            <a:extLst>
              <a:ext uri="{FF2B5EF4-FFF2-40B4-BE49-F238E27FC236}">
                <a16:creationId xmlns:a16="http://schemas.microsoft.com/office/drawing/2014/main" id="{5DDFEE44-B08F-4448-9E6F-6B77ABDBBFD5}"/>
              </a:ext>
            </a:extLst>
          </p:cNvPr>
          <p:cNvSpPr>
            <a:spLocks noChangeArrowheads="1"/>
          </p:cNvSpPr>
          <p:nvPr/>
        </p:nvSpPr>
        <p:spPr bwMode="auto">
          <a:xfrm>
            <a:off x="6145103" y="6130753"/>
            <a:ext cx="6090786"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000000"/>
                </a:solidFill>
                <a:effectLst/>
                <a:latin typeface="Courier New" panose="02070309020205020404" pitchFamily="49" charset="0"/>
              </a:rPr>
              <a:t>F_onewayResult</a:t>
            </a:r>
            <a:r>
              <a:rPr kumimoji="0" lang="en-US" altLang="en-US" sz="1400" b="1" i="0" u="none" strike="noStrike" cap="none" normalizeH="0" baseline="0" dirty="0">
                <a:ln>
                  <a:noFill/>
                </a:ln>
                <a:solidFill>
                  <a:srgbClr val="000000"/>
                </a:solidFill>
                <a:effectLst/>
                <a:latin typeface="Courier New" panose="02070309020205020404" pitchFamily="49" charset="0"/>
              </a:rPr>
              <a:t>(statistic=3.708615771307178, </a:t>
            </a:r>
            <a:r>
              <a:rPr kumimoji="0" lang="en-US" altLang="en-US" sz="1400" b="1" i="0" u="none" strike="noStrike" cap="none" normalizeH="0" baseline="0" dirty="0" err="1">
                <a:ln>
                  <a:noFill/>
                </a:ln>
                <a:solidFill>
                  <a:srgbClr val="000000"/>
                </a:solidFill>
                <a:effectLst/>
                <a:latin typeface="Courier New" panose="02070309020205020404" pitchFamily="49" charset="0"/>
              </a:rPr>
              <a:t>pvalue</a:t>
            </a:r>
            <a:r>
              <a:rPr kumimoji="0" lang="en-US" altLang="en-US" sz="1400" b="1" i="0" u="none" strike="noStrike" cap="none" normalizeH="0" baseline="0" dirty="0">
                <a:ln>
                  <a:noFill/>
                </a:ln>
                <a:solidFill>
                  <a:srgbClr val="000000"/>
                </a:solidFill>
                <a:effectLst/>
                <a:latin typeface="Courier New" panose="02070309020205020404" pitchFamily="49" charset="0"/>
              </a:rPr>
              <a:t>=0.005870175293385188)</a:t>
            </a:r>
            <a:r>
              <a:rPr kumimoji="0" lang="en-US" altLang="en-US" sz="1400" b="1" i="0" u="none" strike="noStrike" cap="none" normalizeH="0" baseline="0" dirty="0">
                <a:ln>
                  <a:noFill/>
                </a:ln>
                <a:solidFill>
                  <a:schemeClr val="tx1"/>
                </a:solidFill>
                <a:effectLst/>
              </a:rPr>
              <a:t> &lt; </a:t>
            </a:r>
            <a:r>
              <a:rPr kumimoji="0" lang="en-US" altLang="en-US" sz="1400" b="1" i="0" u="none" strike="noStrike" cap="none" normalizeH="0" baseline="0" dirty="0">
                <a:ln>
                  <a:noFill/>
                </a:ln>
                <a:solidFill>
                  <a:schemeClr val="tx1"/>
                </a:solidFill>
                <a:effectLst/>
                <a:highlight>
                  <a:srgbClr val="FFFF00"/>
                </a:highlight>
              </a:rPr>
              <a:t>0.05 Different in sample means is significant</a:t>
            </a:r>
            <a:endParaRPr kumimoji="0" lang="en-US" altLang="en-US" sz="1400" b="1" i="0" u="none" strike="noStrike" cap="none" normalizeH="0" baseline="0" dirty="0">
              <a:ln>
                <a:noFill/>
              </a:ln>
              <a:solidFill>
                <a:schemeClr val="tx1"/>
              </a:solidFill>
              <a:effectLst/>
              <a:highlight>
                <a:srgbClr val="FFFF00"/>
              </a:highlight>
              <a:latin typeface="Arial" panose="020B0604020202020204" pitchFamily="34" charset="0"/>
            </a:endParaRPr>
          </a:p>
        </p:txBody>
      </p:sp>
    </p:spTree>
    <p:extLst>
      <p:ext uri="{BB962C8B-B14F-4D97-AF65-F5344CB8AC3E}">
        <p14:creationId xmlns:p14="http://schemas.microsoft.com/office/powerpoint/2010/main" val="413237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731873" y="365125"/>
            <a:ext cx="11042115" cy="1325563"/>
          </a:xfrm>
        </p:spPr>
        <p:txBody>
          <a:bodyPr>
            <a:normAutofit fontScale="90000"/>
          </a:bodyPr>
          <a:lstStyle/>
          <a:p>
            <a:r>
              <a:rPr lang="en-US" b="1" dirty="0"/>
              <a:t>Is there a price difference flying out from another airport besides IAH - Houston?</a:t>
            </a:r>
            <a:br>
              <a:rPr lang="en-US" dirty="0"/>
            </a:br>
            <a:endParaRPr lang="en-US" b="1" dirty="0"/>
          </a:p>
        </p:txBody>
      </p:sp>
      <p:pic>
        <p:nvPicPr>
          <p:cNvPr id="6" name="Picture 5" descr="A screenshot of a cell phone&#10;&#10;Description automatically generated">
            <a:extLst>
              <a:ext uri="{FF2B5EF4-FFF2-40B4-BE49-F238E27FC236}">
                <a16:creationId xmlns:a16="http://schemas.microsoft.com/office/drawing/2014/main" id="{F21280CC-D715-46D6-B0DC-E8D441BD9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476103"/>
            <a:ext cx="6916860" cy="4985757"/>
          </a:xfrm>
          <a:prstGeom prst="rect">
            <a:avLst/>
          </a:prstGeom>
        </p:spPr>
      </p:pic>
      <p:sp>
        <p:nvSpPr>
          <p:cNvPr id="8" name="TextBox 7">
            <a:extLst>
              <a:ext uri="{FF2B5EF4-FFF2-40B4-BE49-F238E27FC236}">
                <a16:creationId xmlns:a16="http://schemas.microsoft.com/office/drawing/2014/main" id="{DFEA4A7C-CBC7-4A90-967A-5E7976324228}"/>
              </a:ext>
            </a:extLst>
          </p:cNvPr>
          <p:cNvSpPr txBox="1"/>
          <p:nvPr/>
        </p:nvSpPr>
        <p:spPr>
          <a:xfrm>
            <a:off x="7648733" y="1567544"/>
            <a:ext cx="4319451" cy="369332"/>
          </a:xfrm>
          <a:prstGeom prst="rect">
            <a:avLst/>
          </a:prstGeom>
          <a:noFill/>
        </p:spPr>
        <p:txBody>
          <a:bodyPr wrap="square" rtlCol="0">
            <a:spAutoFit/>
          </a:bodyPr>
          <a:lstStyle/>
          <a:p>
            <a:r>
              <a:rPr lang="en-US" b="1" dirty="0"/>
              <a:t>T – Test (Independent Samples) - Results</a:t>
            </a:r>
          </a:p>
        </p:txBody>
      </p:sp>
      <p:sp>
        <p:nvSpPr>
          <p:cNvPr id="12" name="Arrow: Left-Right 11">
            <a:extLst>
              <a:ext uri="{FF2B5EF4-FFF2-40B4-BE49-F238E27FC236}">
                <a16:creationId xmlns:a16="http://schemas.microsoft.com/office/drawing/2014/main" id="{5A633722-A7EE-418A-9580-67A906BBE5A2}"/>
              </a:ext>
            </a:extLst>
          </p:cNvPr>
          <p:cNvSpPr/>
          <p:nvPr/>
        </p:nvSpPr>
        <p:spPr>
          <a:xfrm>
            <a:off x="1311350" y="2523460"/>
            <a:ext cx="3714306" cy="333154"/>
          </a:xfrm>
          <a:prstGeom prst="lef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FAFC5E-2692-4F36-A9EC-75464E68BD74}"/>
              </a:ext>
            </a:extLst>
          </p:cNvPr>
          <p:cNvSpPr/>
          <p:nvPr/>
        </p:nvSpPr>
        <p:spPr>
          <a:xfrm>
            <a:off x="1708298" y="3133060"/>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C77A21-042F-4162-AF83-F7801C2EBCF1}"/>
              </a:ext>
            </a:extLst>
          </p:cNvPr>
          <p:cNvSpPr/>
          <p:nvPr/>
        </p:nvSpPr>
        <p:spPr>
          <a:xfrm>
            <a:off x="4107712" y="4958316"/>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E5A8D3-FC6F-405E-A915-293EBDFB80EC}"/>
              </a:ext>
            </a:extLst>
          </p:cNvPr>
          <p:cNvSpPr txBox="1"/>
          <p:nvPr/>
        </p:nvSpPr>
        <p:spPr>
          <a:xfrm>
            <a:off x="7137422" y="4218784"/>
            <a:ext cx="5054578" cy="2400657"/>
          </a:xfrm>
          <a:prstGeom prst="rect">
            <a:avLst/>
          </a:prstGeom>
          <a:noFill/>
        </p:spPr>
        <p:txBody>
          <a:bodyPr wrap="square" rtlCol="0">
            <a:spAutoFit/>
          </a:bodyPr>
          <a:lstStyle/>
          <a:p>
            <a:r>
              <a:rPr lang="en-US" sz="3800" dirty="0">
                <a:solidFill>
                  <a:schemeClr val="accent1"/>
                </a:solidFill>
              </a:rPr>
              <a:t>Yes, but it depends what airport you compare with.</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a:extLst>
              <a:ext uri="{FF2B5EF4-FFF2-40B4-BE49-F238E27FC236}">
                <a16:creationId xmlns:a16="http://schemas.microsoft.com/office/drawing/2014/main" id="{A064275A-2769-4C44-BF91-08D841272FC2}"/>
              </a:ext>
            </a:extLst>
          </p:cNvPr>
          <p:cNvPicPr>
            <a:picLocks noChangeAspect="1"/>
          </p:cNvPicPr>
          <p:nvPr/>
        </p:nvPicPr>
        <p:blipFill>
          <a:blip r:embed="rId4"/>
          <a:stretch>
            <a:fillRect/>
          </a:stretch>
        </p:blipFill>
        <p:spPr>
          <a:xfrm>
            <a:off x="7005398" y="2235226"/>
            <a:ext cx="5186601" cy="1452449"/>
          </a:xfrm>
          <a:prstGeom prst="rect">
            <a:avLst/>
          </a:prstGeom>
        </p:spPr>
      </p:pic>
    </p:spTree>
    <p:extLst>
      <p:ext uri="{BB962C8B-B14F-4D97-AF65-F5344CB8AC3E}">
        <p14:creationId xmlns:p14="http://schemas.microsoft.com/office/powerpoint/2010/main" val="3144139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TotalTime>
  <Words>959</Words>
  <Application>Microsoft Office PowerPoint</Application>
  <PresentationFormat>Widescreen</PresentationFormat>
  <Paragraphs>136</Paragraphs>
  <Slides>34</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Abadi</vt:lpstr>
      <vt:lpstr>Arial</vt:lpstr>
      <vt:lpstr>Calibri</vt:lpstr>
      <vt:lpstr>Calibri Light</vt:lpstr>
      <vt:lpstr>Courier New</vt:lpstr>
      <vt:lpstr>Office Theme</vt:lpstr>
      <vt:lpstr>Packager Shell Object</vt:lpstr>
      <vt:lpstr> </vt:lpstr>
      <vt:lpstr>Discovering Travel Options</vt:lpstr>
      <vt:lpstr>PowerPoint Presentation</vt:lpstr>
      <vt:lpstr>The Why?</vt:lpstr>
      <vt:lpstr>The Why?</vt:lpstr>
      <vt:lpstr>The How?</vt:lpstr>
      <vt:lpstr>The How?</vt:lpstr>
      <vt:lpstr>Initial Analysis – Observing Prices</vt:lpstr>
      <vt:lpstr>Is there a price difference flying out from another airport besides IAH - Houston? </vt:lpstr>
      <vt:lpstr>Deep Dive  - Data Analysis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Travel Airline Fare Cost Data Analysis</dc:title>
  <dc:creator>rene Galindo</dc:creator>
  <cp:lastModifiedBy>Pablo Jordan</cp:lastModifiedBy>
  <cp:revision>75</cp:revision>
  <dcterms:created xsi:type="dcterms:W3CDTF">2019-07-27T17:14:42Z</dcterms:created>
  <dcterms:modified xsi:type="dcterms:W3CDTF">2019-07-30T02:38:07Z</dcterms:modified>
</cp:coreProperties>
</file>